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7" r:id="rId2"/>
    <p:sldId id="259" r:id="rId3"/>
    <p:sldId id="256" r:id="rId4"/>
    <p:sldId id="260" r:id="rId5"/>
    <p:sldId id="261" r:id="rId6"/>
    <p:sldId id="265" r:id="rId7"/>
    <p:sldId id="262" r:id="rId8"/>
    <p:sldId id="266" r:id="rId9"/>
    <p:sldId id="263" r:id="rId10"/>
    <p:sldId id="264" r:id="rId11"/>
  </p:sldIdLst>
  <p:sldSz cx="9144000" cy="6858000" type="screen4x3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DF8A81"/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858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 smtClean="0"/>
              <a:t>NODO ENERGETICO DEL SUR EN MOLLENDO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8C9E8-8CED-4FCF-B6C9-64B656A2C96A}" type="datetimeFigureOut">
              <a:rPr lang="es-PE" smtClean="0"/>
              <a:t>09/10/2013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19116D-C1A8-469C-9881-4ABB60BE4241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844638872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s-PE" smtClean="0"/>
              <a:t>NODO ENERGETICO DEL SUR EN MOLLENDO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91B33-9520-4636-8300-663E8835CF11}" type="datetimeFigureOut">
              <a:rPr lang="es-PE" smtClean="0"/>
              <a:t>09/10/2013</a:t>
            </a:fld>
            <a:endParaRPr lang="es-PE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DDD96-99B2-4CD1-959D-19B140DE29A0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73653219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DDD96-99B2-4CD1-959D-19B140DE29A0}" type="slidenum">
              <a:rPr lang="es-PE" smtClean="0"/>
              <a:t>1</a:t>
            </a:fld>
            <a:endParaRPr lang="es-PE"/>
          </a:p>
        </p:txBody>
      </p:sp>
      <p:sp>
        <p:nvSpPr>
          <p:cNvPr id="5" name="4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s-PE" smtClean="0"/>
              <a:t>NODO ENERGETICO DEL SUR EN MOLLENDO</a:t>
            </a:r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027326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D6753-2CDC-432E-B573-AC6B7DB3A98B}" type="datetime1">
              <a:rPr lang="es-PE" smtClean="0"/>
              <a:t>09/10/2013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3851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26F70-0994-467F-ACC6-51C898EE398A}" type="datetime1">
              <a:rPr lang="es-PE" smtClean="0"/>
              <a:t>09/10/2013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4638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3E3C9-A951-4FF1-A14D-1DD0D28DFE59}" type="datetime1">
              <a:rPr lang="es-PE" smtClean="0"/>
              <a:t>09/10/2013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89770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416EF-4532-422E-A986-9A75A31CEC2A}" type="datetime1">
              <a:rPr lang="es-PE" smtClean="0"/>
              <a:t>09/10/2013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7123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8BABD-55CA-4204-A61E-F6B9B0B710FA}" type="datetime1">
              <a:rPr lang="es-PE" smtClean="0"/>
              <a:t>09/10/2013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7566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B35E0-96ED-42F6-A81F-DB37D0871FB2}" type="datetime1">
              <a:rPr lang="es-PE" smtClean="0"/>
              <a:t>09/10/2013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79845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1BC68-4271-4EDB-ADF1-CF435F83BAEA}" type="datetime1">
              <a:rPr lang="es-PE" smtClean="0"/>
              <a:t>09/10/2013</a:t>
            </a:fld>
            <a:endParaRPr lang="es-P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36171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14A92-E947-49FC-80A4-FC8F91EAD911}" type="datetime1">
              <a:rPr lang="es-PE" smtClean="0"/>
              <a:t>09/10/2013</a:t>
            </a:fld>
            <a:endParaRPr lang="es-P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119364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E84C96-890E-4CF4-8A14-98A10DA9DF46}" type="datetime1">
              <a:rPr lang="es-PE" smtClean="0"/>
              <a:t>09/10/2013</a:t>
            </a:fld>
            <a:endParaRPr lang="es-P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701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A2B6C-E1BE-4A09-BE3B-D9488D6F2BE4}" type="datetime1">
              <a:rPr lang="es-PE" smtClean="0"/>
              <a:t>09/10/2013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9133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ED8B9-897F-4275-BAC2-0BFF66904F46}" type="datetime1">
              <a:rPr lang="es-PE" smtClean="0"/>
              <a:t>09/10/2013</a:t>
            </a:fld>
            <a:endParaRPr lang="es-P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5122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BCE96-3A1E-4300-B640-C0011DC832AD}" type="datetime1">
              <a:rPr lang="es-PE" smtClean="0"/>
              <a:t>09/10/2013</a:t>
            </a:fld>
            <a:endParaRPr lang="es-P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B2468-6E7D-4BE9-968D-800270069224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64158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22000">
              <a:srgbClr val="66008F"/>
            </a:gs>
            <a:gs pos="46000">
              <a:srgbClr val="BA0066"/>
            </a:gs>
            <a:gs pos="100000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474691" y="3397871"/>
            <a:ext cx="793621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PE" sz="3600" b="1" dirty="0" smtClean="0">
                <a:solidFill>
                  <a:schemeClr val="bg1"/>
                </a:solidFill>
                <a:latin typeface="Calibri" pitchFamily="34" charset="0"/>
                <a:cs typeface="Times New Roman" pitchFamily="18" charset="0"/>
              </a:rPr>
              <a:t>NODO ENERGÉTICO EN EL SUR DEL PERÚ</a:t>
            </a:r>
            <a:endParaRPr lang="es-PE" sz="3600" b="1" dirty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73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188640"/>
            <a:ext cx="87849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i="1" dirty="0" smtClean="0"/>
              <a:t>Acceso a Puerto</a:t>
            </a:r>
            <a:r>
              <a:rPr lang="es-ES" sz="2000" dirty="0" smtClean="0"/>
              <a:t>: Mollendo cuenta con el segundo puerto más grande del Perú, </a:t>
            </a:r>
            <a:r>
              <a:rPr lang="es-ES" sz="2000" dirty="0" err="1" smtClean="0"/>
              <a:t>Matarani</a:t>
            </a:r>
            <a:r>
              <a:rPr lang="es-ES" sz="2000" dirty="0" smtClean="0"/>
              <a:t>, con una capacidad instalada para movilizar actualmente dos millones y medio de toneladas/año y se está ampliando con una inversión privada de US$ 230 millones, para duplicar  su capacidad operativa. Cabe mencionar que el puerto de </a:t>
            </a:r>
            <a:r>
              <a:rPr lang="es-ES" sz="2000" dirty="0" err="1" smtClean="0"/>
              <a:t>Matarani</a:t>
            </a:r>
            <a:r>
              <a:rPr lang="es-ES" sz="2000" dirty="0" smtClean="0"/>
              <a:t> trabaja las 24 horas del día, cosa que no sucede con el puerto de </a:t>
            </a:r>
            <a:r>
              <a:rPr lang="es-ES" sz="2000" dirty="0" err="1" smtClean="0"/>
              <a:t>Ilo</a:t>
            </a:r>
            <a:r>
              <a:rPr lang="es-ES" sz="2000" dirty="0" smtClean="0"/>
              <a:t>. Así mismo, la operatividad en  días útiles en </a:t>
            </a:r>
            <a:r>
              <a:rPr lang="es-ES" sz="2000" dirty="0" err="1" smtClean="0"/>
              <a:t>Matarani</a:t>
            </a:r>
            <a:r>
              <a:rPr lang="es-ES" sz="2000" dirty="0" smtClean="0"/>
              <a:t> es muy superior  a la de </a:t>
            </a:r>
            <a:r>
              <a:rPr lang="es-ES" sz="2000" dirty="0" err="1" smtClean="0"/>
              <a:t>Ilo</a:t>
            </a:r>
            <a:r>
              <a:rPr lang="es-ES" sz="2000" dirty="0" smtClean="0"/>
              <a:t>.</a:t>
            </a:r>
            <a:endParaRPr lang="es-PE" sz="2000" dirty="0"/>
          </a:p>
        </p:txBody>
      </p:sp>
      <p:pic>
        <p:nvPicPr>
          <p:cNvPr id="6146" name="Picture 2" descr="G:\Temas\Nodo\COES 2012\amplac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29521"/>
            <a:ext cx="9144000" cy="462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92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butron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620688"/>
            <a:ext cx="8568952" cy="6120680"/>
          </a:xfrm>
          <a:prstGeom prst="rect">
            <a:avLst/>
          </a:prstGeom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346050"/>
          </a:xfrm>
        </p:spPr>
        <p:txBody>
          <a:bodyPr>
            <a:normAutofit fontScale="90000"/>
          </a:bodyPr>
          <a:lstStyle/>
          <a:p>
            <a:r>
              <a:rPr lang="es-ES" sz="2700" dirty="0" smtClean="0"/>
              <a:t>SISTEMA ELECTRICO NACIONAL</a:t>
            </a:r>
            <a:endParaRPr lang="es-ES" sz="2700" dirty="0"/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467544" y="4149080"/>
            <a:ext cx="3240360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 algn="just" defTabSz="361950" fontAlgn="b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361950" algn="l"/>
                <a:tab pos="1166813" algn="l"/>
              </a:tabLst>
            </a:pPr>
            <a:r>
              <a:rPr lang="es-ES" sz="15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  <a:cs typeface="Tahoma" pitchFamily="34" charset="0"/>
              </a:rPr>
              <a:t>Demanda Nacional Electricidad </a:t>
            </a:r>
          </a:p>
          <a:p>
            <a:pPr algn="just" defTabSz="361950" fontAlgn="b">
              <a:spcBef>
                <a:spcPts val="300"/>
              </a:spcBef>
              <a:spcAft>
                <a:spcPts val="0"/>
              </a:spcAft>
              <a:tabLst>
                <a:tab pos="361950" algn="l"/>
                <a:tab pos="1166813" algn="l"/>
              </a:tabLst>
            </a:pPr>
            <a:r>
              <a:rPr lang="es-ES" sz="1500" b="1" dirty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  <a:cs typeface="Tahoma" pitchFamily="34" charset="0"/>
              </a:rPr>
              <a:t>	</a:t>
            </a:r>
            <a:r>
              <a:rPr lang="es-ES" sz="1500" b="1" dirty="0" smtClean="0">
                <a:latin typeface="Arial Narrow" pitchFamily="34" charset="0"/>
                <a:ea typeface="ＭＳ Ｐゴシック" pitchFamily="34" charset="-128"/>
                <a:cs typeface="Tahoma" pitchFamily="34" charset="0"/>
              </a:rPr>
              <a:t>2,012	5,291 MW</a:t>
            </a:r>
          </a:p>
          <a:p>
            <a:pPr marL="361950" indent="-361950" algn="just" defTabSz="361950" fontAlgn="b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361950" algn="l"/>
                <a:tab pos="1166813" algn="l"/>
              </a:tabLst>
            </a:pPr>
            <a:r>
              <a:rPr lang="es-ES" sz="15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</a:rPr>
              <a:t>Potencia efectiva Nacional </a:t>
            </a:r>
          </a:p>
          <a:p>
            <a:pPr algn="just" defTabSz="361950" fontAlgn="b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tabLst>
                <a:tab pos="361950" algn="l"/>
                <a:tab pos="1166813" algn="l"/>
              </a:tabLst>
            </a:pPr>
            <a:r>
              <a:rPr lang="es-ES" sz="15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</a:rPr>
              <a:t>	</a:t>
            </a:r>
            <a:r>
              <a:rPr lang="es-ES" sz="1500" b="1" dirty="0" smtClean="0">
                <a:latin typeface="Arial Narrow" pitchFamily="34" charset="0"/>
                <a:ea typeface="ＭＳ Ｐゴシック" pitchFamily="34" charset="-128"/>
              </a:rPr>
              <a:t>2,012	7,117 MW</a:t>
            </a:r>
          </a:p>
          <a:p>
            <a:pPr marL="355600" indent="-355600" algn="just" defTabSz="361950" fontAlgn="b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Wingdings" pitchFamily="2" charset="2"/>
              <a:buChar char="q"/>
              <a:tabLst>
                <a:tab pos="361950" algn="l"/>
                <a:tab pos="1166813" algn="l"/>
              </a:tabLst>
            </a:pPr>
            <a:r>
              <a:rPr lang="es-ES" sz="15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</a:rPr>
              <a:t>Demanda Región Arequipa</a:t>
            </a:r>
          </a:p>
          <a:p>
            <a:pPr algn="just" defTabSz="361950" fontAlgn="b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tabLst>
                <a:tab pos="361950" algn="l"/>
                <a:tab pos="1166813" algn="l"/>
              </a:tabLst>
            </a:pPr>
            <a:r>
              <a:rPr lang="es-ES" sz="15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</a:rPr>
              <a:t>	</a:t>
            </a:r>
            <a:r>
              <a:rPr lang="es-ES" sz="1500" b="1" dirty="0" smtClean="0">
                <a:latin typeface="Arial Narrow" pitchFamily="34" charset="0"/>
                <a:ea typeface="ＭＳ Ｐゴシック" pitchFamily="34" charset="-128"/>
              </a:rPr>
              <a:t>2,012	  520 MW</a:t>
            </a:r>
          </a:p>
          <a:p>
            <a:pPr marL="361950" indent="-361950" algn="just" defTabSz="361950" fontAlgn="b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361950" algn="l"/>
                <a:tab pos="1166813" algn="l"/>
              </a:tabLst>
            </a:pPr>
            <a:r>
              <a:rPr lang="es-ES" sz="15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</a:rPr>
              <a:t>Potencia efectiva Región Arequipa </a:t>
            </a:r>
          </a:p>
          <a:p>
            <a:pPr algn="just" defTabSz="361950" fontAlgn="b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tabLst>
                <a:tab pos="361950" algn="l"/>
                <a:tab pos="1166813" algn="l"/>
              </a:tabLst>
            </a:pPr>
            <a:r>
              <a:rPr lang="es-ES" sz="15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</a:rPr>
              <a:t>	</a:t>
            </a:r>
            <a:r>
              <a:rPr lang="es-ES" sz="1500" b="1" dirty="0" smtClean="0">
                <a:latin typeface="Arial Narrow" pitchFamily="34" charset="0"/>
                <a:ea typeface="ＭＳ Ｐゴシック" pitchFamily="34" charset="-128"/>
              </a:rPr>
              <a:t>2,012-13	 278 MW</a:t>
            </a:r>
          </a:p>
          <a:p>
            <a:pPr algn="just" defTabSz="361950" fontAlgn="b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tabLst>
                <a:tab pos="361950" algn="l"/>
                <a:tab pos="1166813" algn="l"/>
              </a:tabLst>
            </a:pPr>
            <a:endParaRPr lang="es-ES" sz="1500" b="1" dirty="0">
              <a:solidFill>
                <a:srgbClr val="CC3300"/>
              </a:solidFill>
              <a:latin typeface="Arial Narrow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826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95536" y="908720"/>
            <a:ext cx="8521624" cy="5494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 algn="just" defTabSz="361950" fontAlgn="b">
              <a:spcBef>
                <a:spcPts val="300"/>
              </a:spcBef>
              <a:buFont typeface="Wingdings" pitchFamily="2" charset="2"/>
              <a:buChar char="q"/>
              <a:tabLst>
                <a:tab pos="361950" algn="l"/>
                <a:tab pos="1166813" algn="l"/>
              </a:tabLst>
            </a:pPr>
            <a:r>
              <a:rPr lang="es-ES" sz="16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  <a:cs typeface="Tahoma" pitchFamily="34" charset="0"/>
              </a:rPr>
              <a:t>Objetivo: </a:t>
            </a:r>
            <a:r>
              <a:rPr lang="es-ES" sz="1600" dirty="0" smtClean="0">
                <a:latin typeface="Arial Narrow" pitchFamily="34" charset="0"/>
              </a:rPr>
              <a:t>Afianzar </a:t>
            </a:r>
            <a:r>
              <a:rPr lang="es-ES" sz="1600" dirty="0">
                <a:latin typeface="Arial Narrow" pitchFamily="34" charset="0"/>
              </a:rPr>
              <a:t>la Seguridad </a:t>
            </a:r>
            <a:r>
              <a:rPr lang="es-ES" sz="1600" dirty="0" smtClean="0">
                <a:latin typeface="Arial Narrow" pitchFamily="34" charset="0"/>
              </a:rPr>
              <a:t>Energética, promover la construcción del Gasoducto Sur Andino y el </a:t>
            </a:r>
            <a:r>
              <a:rPr lang="es-ES" sz="1600" dirty="0">
                <a:latin typeface="Arial Narrow" pitchFamily="34" charset="0"/>
              </a:rPr>
              <a:t>desarrollo del Polo Petroquímico en el sur del </a:t>
            </a:r>
            <a:r>
              <a:rPr lang="es-ES" sz="1600" dirty="0" smtClean="0">
                <a:latin typeface="Arial Narrow" pitchFamily="34" charset="0"/>
              </a:rPr>
              <a:t>país. </a:t>
            </a:r>
            <a:r>
              <a:rPr lang="es-ES" sz="1600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endParaRPr lang="es-PE" sz="1600" dirty="0" smtClean="0">
              <a:latin typeface="Arial Narrow" pitchFamily="34" charset="0"/>
              <a:ea typeface="ＭＳ Ｐゴシック" pitchFamily="34" charset="-128"/>
            </a:endParaRPr>
          </a:p>
          <a:p>
            <a:pPr marL="361950" indent="-361950" algn="just" defTabSz="361950" fontAlgn="b">
              <a:spcBef>
                <a:spcPts val="30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361950" algn="l"/>
                <a:tab pos="1166813" algn="l"/>
              </a:tabLst>
            </a:pPr>
            <a:r>
              <a:rPr lang="es-ES" sz="16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  <a:cs typeface="Tahoma" pitchFamily="34" charset="0"/>
              </a:rPr>
              <a:t>Ubicación:  </a:t>
            </a:r>
            <a:r>
              <a:rPr lang="es-ES" sz="1600" dirty="0" smtClean="0">
                <a:latin typeface="Arial Narrow" pitchFamily="34" charset="0"/>
                <a:ea typeface="ＭＳ Ｐゴシック" pitchFamily="34" charset="-128"/>
              </a:rPr>
              <a:t>Arequipa (Mollendo) y Moquegua (</a:t>
            </a:r>
            <a:r>
              <a:rPr lang="es-ES" sz="1600" dirty="0" err="1" smtClean="0">
                <a:latin typeface="Arial Narrow" pitchFamily="34" charset="0"/>
                <a:ea typeface="ＭＳ Ｐゴシック" pitchFamily="34" charset="-128"/>
              </a:rPr>
              <a:t>Ilo</a:t>
            </a:r>
            <a:r>
              <a:rPr lang="es-ES" sz="1600" dirty="0" smtClean="0">
                <a:latin typeface="Arial Narrow" pitchFamily="34" charset="0"/>
                <a:ea typeface="ＭＳ Ｐゴシック" pitchFamily="34" charset="-128"/>
              </a:rPr>
              <a:t>). </a:t>
            </a:r>
          </a:p>
          <a:p>
            <a:pPr marL="361950" indent="-361950" algn="just" defTabSz="361950" fontAlgn="b">
              <a:spcBef>
                <a:spcPts val="300"/>
              </a:spcBef>
              <a:buFont typeface="Wingdings" pitchFamily="2" charset="2"/>
              <a:buChar char="q"/>
              <a:tabLst>
                <a:tab pos="361950" algn="l"/>
                <a:tab pos="1166813" algn="l"/>
              </a:tabLst>
            </a:pPr>
            <a:r>
              <a:rPr lang="es-ES" sz="16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  <a:cs typeface="Tahoma" pitchFamily="34" charset="0"/>
              </a:rPr>
              <a:t>Zona de Influencia: </a:t>
            </a:r>
            <a:r>
              <a:rPr lang="es-ES" sz="1600" dirty="0">
                <a:latin typeface="Arial Narrow" pitchFamily="34" charset="0"/>
              </a:rPr>
              <a:t>departamentos de Apurímac, Cusco, Moquegua, Puno, Arequipa y Tacna. </a:t>
            </a:r>
            <a:endParaRPr lang="es-PE" sz="1600" dirty="0">
              <a:latin typeface="Arial Narrow" pitchFamily="34" charset="0"/>
            </a:endParaRPr>
          </a:p>
          <a:p>
            <a:pPr marL="361950" indent="-361950" algn="just" defTabSz="361950" fontAlgn="b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361950" algn="l"/>
                <a:tab pos="1166813" algn="l"/>
              </a:tabLst>
            </a:pPr>
            <a:r>
              <a:rPr lang="es-ES" sz="16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</a:rPr>
              <a:t>Descripción: 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Comprende </a:t>
            </a:r>
            <a:r>
              <a:rPr lang="es-PE" sz="1600" dirty="0">
                <a:latin typeface="Arial Narrow" pitchFamily="34" charset="0"/>
                <a:ea typeface="ＭＳ Ｐゴシック" pitchFamily="34" charset="-128"/>
              </a:rPr>
              <a:t>la construcción de dos centrales térmicas de 500 MW 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c/u, primera </a:t>
            </a:r>
            <a:r>
              <a:rPr lang="es-PE" sz="1600" dirty="0">
                <a:latin typeface="Arial Narrow" pitchFamily="34" charset="0"/>
                <a:ea typeface="ＭＳ Ｐゴシック" pitchFamily="34" charset="-128"/>
              </a:rPr>
              <a:t>etapa operarán con Diesel b5, para luego utilizar gas natural 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cuando este </a:t>
            </a:r>
            <a:r>
              <a:rPr lang="es-PE" sz="1600" dirty="0">
                <a:latin typeface="Arial Narrow" pitchFamily="34" charset="0"/>
                <a:ea typeface="ＭＳ Ｐゴシック" pitchFamily="34" charset="-128"/>
              </a:rPr>
              <a:t>recurso 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llegue a </a:t>
            </a:r>
            <a:r>
              <a:rPr lang="es-PE" sz="1600" dirty="0">
                <a:latin typeface="Arial Narrow" pitchFamily="34" charset="0"/>
                <a:ea typeface="ＭＳ Ｐゴシック" pitchFamily="34" charset="-128"/>
              </a:rPr>
              <a:t>la costa sur del 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país.</a:t>
            </a:r>
          </a:p>
          <a:p>
            <a:pPr marL="628650" lvl="2" indent="-171450" algn="just" defTabSz="36195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61950" algn="l"/>
                <a:tab pos="1166813" algn="l"/>
              </a:tabLst>
            </a:pP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Primera Central: 500 MW, inicio de operación comercial antes 01 mayo 2016. - Moquegua</a:t>
            </a:r>
          </a:p>
          <a:p>
            <a:pPr marL="628650" lvl="2" indent="-171450" algn="just" defTabSz="36195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61950" algn="l"/>
                <a:tab pos="1166813" algn="l"/>
              </a:tabLst>
            </a:pP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Segunda </a:t>
            </a:r>
            <a:r>
              <a:rPr lang="es-PE" sz="1600" dirty="0">
                <a:latin typeface="Arial Narrow" pitchFamily="34" charset="0"/>
                <a:ea typeface="ＭＳ Ｐゴシック" pitchFamily="34" charset="-128"/>
              </a:rPr>
              <a:t>Central: 500 MW, inicio de operación comercial antes del 01 marzo 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2017 - Arequipa</a:t>
            </a:r>
            <a:endParaRPr lang="es-PE" sz="1600" dirty="0">
              <a:latin typeface="Arial Narrow" pitchFamily="34" charset="0"/>
              <a:ea typeface="ＭＳ Ｐゴシック" pitchFamily="34" charset="-128"/>
            </a:endParaRPr>
          </a:p>
          <a:p>
            <a:pPr marL="355600" indent="-355600" algn="just" defTabSz="361950" fontAlgn="b">
              <a:spcBef>
                <a:spcPts val="600"/>
              </a:spcBef>
              <a:spcAft>
                <a:spcPts val="0"/>
              </a:spcAft>
              <a:buClr>
                <a:srgbClr val="CC3300"/>
              </a:buClr>
              <a:buFont typeface="Wingdings" pitchFamily="2" charset="2"/>
              <a:buChar char="q"/>
              <a:tabLst>
                <a:tab pos="361950" algn="l"/>
                <a:tab pos="1166813" algn="l"/>
              </a:tabLst>
            </a:pPr>
            <a:r>
              <a:rPr lang="es-ES" sz="16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</a:rPr>
              <a:t>Modalidad: </a:t>
            </a:r>
            <a:endParaRPr lang="es-PE" sz="1600" dirty="0">
              <a:latin typeface="Arial Narrow" pitchFamily="34" charset="0"/>
              <a:ea typeface="ＭＳ Ｐゴシック" pitchFamily="34" charset="-128"/>
            </a:endParaRPr>
          </a:p>
          <a:p>
            <a:pPr marL="628650" lvl="2" indent="-171450" algn="just" defTabSz="361950">
              <a:spcBef>
                <a:spcPts val="300"/>
              </a:spcBef>
              <a:buClr>
                <a:srgbClr val="C00000"/>
              </a:buClr>
              <a:buFont typeface="Wingdings" pitchFamily="2" charset="2"/>
              <a:buChar char="ü"/>
              <a:tabLst>
                <a:tab pos="361950" algn="l"/>
                <a:tab pos="1166813" algn="l"/>
              </a:tabLst>
            </a:pP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Contratos a firmar: Compromiso </a:t>
            </a:r>
            <a:r>
              <a:rPr lang="es-PE" sz="1600" dirty="0">
                <a:latin typeface="Arial Narrow" pitchFamily="34" charset="0"/>
                <a:ea typeface="ＭＳ Ｐゴシック" pitchFamily="34" charset="-128"/>
              </a:rPr>
              <a:t>de 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Inversión, </a:t>
            </a:r>
            <a:r>
              <a:rPr lang="es-PE" sz="1600" dirty="0" err="1" smtClean="0">
                <a:latin typeface="Arial Narrow" pitchFamily="34" charset="0"/>
                <a:ea typeface="ＭＳ Ｐゴシック" pitchFamily="34" charset="-128"/>
              </a:rPr>
              <a:t>Take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s-PE" sz="1600" dirty="0" err="1" smtClean="0">
                <a:latin typeface="Arial Narrow" pitchFamily="34" charset="0"/>
                <a:ea typeface="ＭＳ Ｐゴシック" pitchFamily="34" charset="-128"/>
              </a:rPr>
              <a:t>or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s-PE" sz="1600" dirty="0" err="1" smtClean="0">
                <a:latin typeface="Arial Narrow" pitchFamily="34" charset="0"/>
                <a:ea typeface="ＭＳ Ｐゴシック" pitchFamily="34" charset="-128"/>
              </a:rPr>
              <a:t>Pay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, </a:t>
            </a:r>
            <a:r>
              <a:rPr lang="es-PE" sz="1600" dirty="0" err="1" smtClean="0">
                <a:latin typeface="Arial Narrow" pitchFamily="34" charset="0"/>
                <a:ea typeface="ＭＳ Ｐゴシック" pitchFamily="34" charset="-128"/>
              </a:rPr>
              <a:t>Ship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s-PE" sz="1600" dirty="0" err="1" smtClean="0">
                <a:latin typeface="Arial Narrow" pitchFamily="34" charset="0"/>
                <a:ea typeface="ＭＳ Ｐゴシック" pitchFamily="34" charset="-128"/>
              </a:rPr>
              <a:t>or</a:t>
            </a: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 </a:t>
            </a:r>
            <a:r>
              <a:rPr lang="es-PE" sz="1600" dirty="0" err="1" smtClean="0">
                <a:latin typeface="Arial Narrow" pitchFamily="34" charset="0"/>
                <a:ea typeface="ＭＳ Ｐゴシック" pitchFamily="34" charset="-128"/>
              </a:rPr>
              <a:t>Pay</a:t>
            </a:r>
            <a:endParaRPr lang="es-ES" sz="1600" dirty="0" smtClean="0">
              <a:latin typeface="Arial Narrow" pitchFamily="34" charset="0"/>
              <a:ea typeface="ＭＳ Ｐゴシック" pitchFamily="34" charset="-128"/>
            </a:endParaRPr>
          </a:p>
          <a:p>
            <a:pPr marL="628650" lvl="2" indent="-171450" algn="just" defTabSz="36195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61950" algn="l"/>
                <a:tab pos="1166813" algn="l"/>
              </a:tabLst>
            </a:pP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Un mismo postor no podrá ser adjudicatario de dos plantas.</a:t>
            </a:r>
          </a:p>
          <a:p>
            <a:pPr marL="628650" lvl="2" indent="-171450" algn="just" defTabSz="36195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61950" algn="l"/>
                <a:tab pos="1166813" algn="l"/>
              </a:tabLst>
            </a:pP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Los generadores termoeléctricos deben ser nuevos, de estreno, fecha de fabricación 2,013</a:t>
            </a:r>
          </a:p>
          <a:p>
            <a:pPr marL="628650" lvl="2" indent="-171450" algn="just" defTabSz="36195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61950" algn="l"/>
                <a:tab pos="1166813" algn="l"/>
              </a:tabLst>
            </a:pP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 Etapa 1 operación con DB5, etapa 2 operación con gas natural </a:t>
            </a:r>
          </a:p>
          <a:p>
            <a:pPr marL="628650" lvl="2" indent="-171450" algn="just" defTabSz="36195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61950" algn="l"/>
                <a:tab pos="1166813" algn="l"/>
              </a:tabLst>
            </a:pP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Conexión al SEIN, en nivel de tensión de 500 Kv</a:t>
            </a:r>
          </a:p>
          <a:p>
            <a:pPr marL="628650" lvl="2" indent="-171450" algn="just" defTabSz="36195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61950" algn="l"/>
                <a:tab pos="1166813" algn="l"/>
              </a:tabLst>
            </a:pP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Poliducto de conexión a terminal de combustibles</a:t>
            </a:r>
          </a:p>
          <a:p>
            <a:pPr marL="628650" lvl="2" indent="-171450" algn="just" defTabSz="36195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61950" algn="l"/>
                <a:tab pos="1166813" algn="l"/>
              </a:tabLst>
            </a:pP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Ducto de conexión al sistema de transporte de gas natural</a:t>
            </a:r>
          </a:p>
          <a:p>
            <a:pPr marL="628650" lvl="2" indent="-171450" algn="just" defTabSz="361950">
              <a:spcBef>
                <a:spcPts val="300"/>
              </a:spcBef>
              <a:spcAft>
                <a:spcPts val="0"/>
              </a:spcAft>
              <a:buClr>
                <a:srgbClr val="C00000"/>
              </a:buClr>
              <a:buFont typeface="Wingdings" pitchFamily="2" charset="2"/>
              <a:buChar char="ü"/>
              <a:tabLst>
                <a:tab pos="361950" algn="l"/>
                <a:tab pos="1166813" algn="l"/>
              </a:tabLst>
            </a:pPr>
            <a:r>
              <a:rPr lang="es-PE" sz="1600" dirty="0" smtClean="0">
                <a:latin typeface="Arial Narrow" pitchFamily="34" charset="0"/>
                <a:ea typeface="ＭＳ Ｐゴシック" pitchFamily="34" charset="-128"/>
              </a:rPr>
              <a:t>Terreno de 15 Has, libre de infraestructura eléctrica</a:t>
            </a:r>
          </a:p>
          <a:p>
            <a:pPr marL="619125" lvl="2" indent="-263525" algn="just" defTabSz="361950" fontAlgn="b">
              <a:spcBef>
                <a:spcPts val="600"/>
              </a:spcBef>
              <a:spcAft>
                <a:spcPts val="0"/>
              </a:spcAft>
              <a:buFontTx/>
              <a:buChar char="•"/>
              <a:tabLst>
                <a:tab pos="361950" algn="l"/>
                <a:tab pos="1166813" algn="l"/>
              </a:tabLst>
            </a:pPr>
            <a:r>
              <a:rPr lang="es-ES" sz="16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</a:rPr>
              <a:t>Inversión estimada (No incluye IGV): </a:t>
            </a:r>
            <a:r>
              <a:rPr lang="es-ES" sz="1600" dirty="0" smtClean="0">
                <a:latin typeface="Arial Narrow" pitchFamily="34" charset="0"/>
                <a:ea typeface="ＭＳ Ｐゴシック" pitchFamily="34" charset="-128"/>
              </a:rPr>
              <a:t>US$ 800 Millones .</a:t>
            </a:r>
          </a:p>
          <a:p>
            <a:pPr marL="361950" indent="-361950" algn="just" defTabSz="361950" fontAlgn="b">
              <a:spcBef>
                <a:spcPts val="600"/>
              </a:spcBef>
              <a:spcAft>
                <a:spcPts val="0"/>
              </a:spcAft>
              <a:buFont typeface="Wingdings" pitchFamily="2" charset="2"/>
              <a:buChar char="q"/>
              <a:tabLst>
                <a:tab pos="361950" algn="l"/>
                <a:tab pos="1166813" algn="l"/>
              </a:tabLst>
            </a:pPr>
            <a:r>
              <a:rPr lang="es-ES" sz="1600" b="1" dirty="0" smtClean="0">
                <a:solidFill>
                  <a:srgbClr val="CC3300"/>
                </a:solidFill>
                <a:latin typeface="Arial Narrow" pitchFamily="34" charset="0"/>
                <a:ea typeface="ＭＳ Ｐゴシック" pitchFamily="34" charset="-128"/>
              </a:rPr>
              <a:t>Fecha de adjudicación prevista : </a:t>
            </a:r>
            <a:r>
              <a:rPr lang="es-ES" sz="1600" dirty="0" smtClean="0">
                <a:latin typeface="Arial Narrow" pitchFamily="34" charset="0"/>
                <a:ea typeface="ＭＳ Ｐゴシック" pitchFamily="34" charset="-128"/>
              </a:rPr>
              <a:t>15 de noviembre 2013</a:t>
            </a:r>
            <a:endParaRPr lang="es-ES" sz="1600" dirty="0">
              <a:latin typeface="Arial Narrow" pitchFamily="34" charset="0"/>
              <a:ea typeface="ＭＳ Ｐゴシック" pitchFamily="34" charset="-128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1619672" y="327025"/>
            <a:ext cx="5616624" cy="581696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>
            <a:defPPr>
              <a:defRPr lang="es-ES"/>
            </a:defPPr>
            <a:lvl1pPr fontAlgn="ctr">
              <a:defRPr sz="2400" b="1">
                <a:latin typeface="+mn-lt"/>
              </a:defRPr>
            </a:lvl1pPr>
          </a:lstStyle>
          <a:p>
            <a:r>
              <a:rPr lang="es-PE" dirty="0">
                <a:solidFill>
                  <a:srgbClr val="000000"/>
                </a:solidFill>
              </a:rPr>
              <a:t>NODO ENERGÉTICO </a:t>
            </a:r>
            <a:r>
              <a:rPr lang="es-PE" dirty="0" smtClean="0">
                <a:solidFill>
                  <a:srgbClr val="000000"/>
                </a:solidFill>
              </a:rPr>
              <a:t>DEL </a:t>
            </a:r>
            <a:r>
              <a:rPr lang="es-PE" dirty="0">
                <a:solidFill>
                  <a:srgbClr val="000000"/>
                </a:solidFill>
              </a:rPr>
              <a:t>SUR DEL PERÚ</a:t>
            </a:r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59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0"/>
                <a:lumMod val="7000"/>
                <a:lumOff val="93000"/>
              </a:srgbClr>
            </a:gs>
            <a:gs pos="0">
              <a:srgbClr val="85C2FF"/>
            </a:gs>
            <a:gs pos="28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-6436096"/>
            <a:ext cx="84249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 </a:t>
            </a:r>
            <a:endParaRPr lang="es-PE" dirty="0"/>
          </a:p>
        </p:txBody>
      </p:sp>
      <p:sp>
        <p:nvSpPr>
          <p:cNvPr id="3" name="2 Rectángulo"/>
          <p:cNvSpPr/>
          <p:nvPr/>
        </p:nvSpPr>
        <p:spPr>
          <a:xfrm>
            <a:off x="323528" y="692696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i="1" dirty="0" smtClean="0"/>
              <a:t>Nuestra capacidad de generación eléctrica</a:t>
            </a:r>
            <a:r>
              <a:rPr lang="es-ES" sz="2000" dirty="0" smtClean="0"/>
              <a:t>: Mollendo cuenta con infraestructura lista y disponible para la generación eléctrica en las instalaciones de  la Central Térmica de EGASA, a pesar de ello, ante el cambio en las bases poseemos muchas áreas disponibles, superiores a 15 Has, para la instalación de las centrales de generación, somos una ciudad que cuenta con todas las condiciones para albergar a empresas generadoras.</a:t>
            </a:r>
            <a:endParaRPr lang="es-PE" sz="2000" dirty="0"/>
          </a:p>
        </p:txBody>
      </p:sp>
      <p:pic>
        <p:nvPicPr>
          <p:cNvPr id="1027" name="Picture 3" descr="G:\Temas\Nodo\COES 2012\i.1.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428" y="2852936"/>
            <a:ext cx="6984776" cy="389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20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>
                <a:alpha val="0"/>
                <a:lumMod val="7000"/>
                <a:lumOff val="93000"/>
              </a:srgbClr>
            </a:gs>
            <a:gs pos="0">
              <a:srgbClr val="85C2FF"/>
            </a:gs>
            <a:gs pos="7000">
              <a:srgbClr val="C4D6EB"/>
            </a:gs>
            <a:gs pos="100000">
              <a:srgbClr val="FFEBFA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404665"/>
            <a:ext cx="828092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i="1" dirty="0" smtClean="0"/>
              <a:t>Nuestra capacidad de transmisión eléctrica</a:t>
            </a:r>
            <a:r>
              <a:rPr lang="es-ES" sz="2000" dirty="0" smtClean="0"/>
              <a:t>: Ambas ciudades, Mollendo e </a:t>
            </a:r>
            <a:r>
              <a:rPr lang="es-ES" sz="2000" dirty="0" err="1" smtClean="0"/>
              <a:t>Ilo</a:t>
            </a:r>
            <a:r>
              <a:rPr lang="es-ES" sz="2000" dirty="0" smtClean="0"/>
              <a:t>, tendrán que construir una nueva línea de transmisión de 500 </a:t>
            </a:r>
            <a:r>
              <a:rPr lang="es-ES" sz="2000" dirty="0" err="1" smtClean="0"/>
              <a:t>Mv</a:t>
            </a:r>
            <a:r>
              <a:rPr lang="es-ES" sz="2000" dirty="0" smtClean="0"/>
              <a:t>, nuestra central se enlazará a las líneas de conducción Montalvo – Chilca y Montalvo – Mantaro,  a través de las sub-estaciones San Camilo, </a:t>
            </a:r>
            <a:r>
              <a:rPr lang="es-ES" sz="2000" u="sng" dirty="0" smtClean="0"/>
              <a:t>San José</a:t>
            </a:r>
            <a:r>
              <a:rPr lang="es-ES" sz="2000" dirty="0" smtClean="0"/>
              <a:t> y/o </a:t>
            </a:r>
            <a:r>
              <a:rPr lang="es-ES" sz="2000" dirty="0" err="1" smtClean="0"/>
              <a:t>Socabaya</a:t>
            </a:r>
            <a:r>
              <a:rPr lang="es-ES" sz="2000" dirty="0" smtClean="0"/>
              <a:t> ubicadas en la Región Arequipa, lo que nos permitirá integrarnos al sistema interconectado nacional.</a:t>
            </a:r>
            <a:r>
              <a:rPr lang="es-ES" dirty="0" smtClean="0"/>
              <a:t> </a:t>
            </a:r>
            <a:endParaRPr lang="es-PE" dirty="0"/>
          </a:p>
        </p:txBody>
      </p:sp>
      <p:pic>
        <p:nvPicPr>
          <p:cNvPr id="2050" name="Picture 2" descr="G:\Temas\Nodo\COES 2012\redes-eléctricas-600x3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780928"/>
            <a:ext cx="5715000" cy="3752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163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0" y="0"/>
            <a:ext cx="9144000" cy="15573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pic>
        <p:nvPicPr>
          <p:cNvPr id="3" name="Picture 1156" descr="C:\Documents and Settings\jchavez\Desktop\MAPA_2008_Estadistica_de_Operaciones2.jpg"/>
          <p:cNvPicPr preferRelativeResize="0"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" t="6665" r="6288" b="6665"/>
          <a:stretch>
            <a:fillRect/>
          </a:stretch>
        </p:blipFill>
        <p:spPr bwMode="auto">
          <a:xfrm>
            <a:off x="1941513" y="150813"/>
            <a:ext cx="5772150" cy="668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1031"/>
          <p:cNvSpPr>
            <a:spLocks noChangeShapeType="1"/>
          </p:cNvSpPr>
          <p:nvPr/>
        </p:nvSpPr>
        <p:spPr bwMode="auto">
          <a:xfrm>
            <a:off x="4618038" y="4778375"/>
            <a:ext cx="565150" cy="844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5" name="Line 1032"/>
          <p:cNvSpPr>
            <a:spLocks noChangeShapeType="1"/>
          </p:cNvSpPr>
          <p:nvPr/>
        </p:nvSpPr>
        <p:spPr bwMode="auto">
          <a:xfrm flipH="1" flipV="1">
            <a:off x="5907088" y="6061075"/>
            <a:ext cx="736600" cy="2603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6" name="Rectangle 1033"/>
          <p:cNvSpPr>
            <a:spLocks noChangeArrowheads="1"/>
          </p:cNvSpPr>
          <p:nvPr/>
        </p:nvSpPr>
        <p:spPr bwMode="auto">
          <a:xfrm>
            <a:off x="6589713" y="6296025"/>
            <a:ext cx="85725" cy="39688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" name="Rectangle 1035"/>
          <p:cNvSpPr>
            <a:spLocks noChangeArrowheads="1"/>
          </p:cNvSpPr>
          <p:nvPr/>
        </p:nvSpPr>
        <p:spPr bwMode="auto">
          <a:xfrm>
            <a:off x="3614738" y="3098800"/>
            <a:ext cx="85725" cy="381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1037"/>
          <p:cNvSpPr>
            <a:spLocks noChangeShapeType="1"/>
          </p:cNvSpPr>
          <p:nvPr/>
        </p:nvSpPr>
        <p:spPr bwMode="auto">
          <a:xfrm flipH="1" flipV="1">
            <a:off x="4305300" y="4243388"/>
            <a:ext cx="36513" cy="179387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9" name="Rectangle 1038"/>
          <p:cNvSpPr>
            <a:spLocks noChangeArrowheads="1"/>
          </p:cNvSpPr>
          <p:nvPr/>
        </p:nvSpPr>
        <p:spPr bwMode="auto">
          <a:xfrm>
            <a:off x="3800475" y="3429000"/>
            <a:ext cx="85725" cy="38100"/>
          </a:xfrm>
          <a:prstGeom prst="rect">
            <a:avLst/>
          </a:prstGeom>
          <a:solidFill>
            <a:srgbClr val="FFFFFF"/>
          </a:solidFill>
          <a:ln w="254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Line 1039"/>
          <p:cNvSpPr>
            <a:spLocks noChangeShapeType="1"/>
          </p:cNvSpPr>
          <p:nvPr/>
        </p:nvSpPr>
        <p:spPr bwMode="auto">
          <a:xfrm>
            <a:off x="4383088" y="4451350"/>
            <a:ext cx="125412" cy="39688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1" name="Line 1040"/>
          <p:cNvSpPr>
            <a:spLocks noChangeShapeType="1"/>
          </p:cNvSpPr>
          <p:nvPr/>
        </p:nvSpPr>
        <p:spPr bwMode="auto">
          <a:xfrm>
            <a:off x="4492625" y="4478338"/>
            <a:ext cx="147638" cy="2159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2" name="Line 1041"/>
          <p:cNvSpPr>
            <a:spLocks noChangeShapeType="1"/>
          </p:cNvSpPr>
          <p:nvPr/>
        </p:nvSpPr>
        <p:spPr bwMode="auto">
          <a:xfrm flipV="1">
            <a:off x="4633913" y="4678363"/>
            <a:ext cx="0" cy="68262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13" name="Line 1042"/>
          <p:cNvSpPr>
            <a:spLocks noChangeShapeType="1"/>
          </p:cNvSpPr>
          <p:nvPr/>
        </p:nvSpPr>
        <p:spPr bwMode="auto">
          <a:xfrm flipH="1" flipV="1">
            <a:off x="4581525" y="4048125"/>
            <a:ext cx="42863" cy="93663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Line 1043"/>
          <p:cNvSpPr>
            <a:spLocks noChangeShapeType="1"/>
          </p:cNvSpPr>
          <p:nvPr/>
        </p:nvSpPr>
        <p:spPr bwMode="auto">
          <a:xfrm flipH="1" flipV="1">
            <a:off x="4549775" y="4046538"/>
            <a:ext cx="50800" cy="112712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Line 1044"/>
          <p:cNvSpPr>
            <a:spLocks noChangeShapeType="1"/>
          </p:cNvSpPr>
          <p:nvPr/>
        </p:nvSpPr>
        <p:spPr bwMode="auto">
          <a:xfrm flipH="1" flipV="1">
            <a:off x="4379913" y="3786188"/>
            <a:ext cx="184150" cy="246062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Line 1045"/>
          <p:cNvSpPr>
            <a:spLocks noChangeShapeType="1"/>
          </p:cNvSpPr>
          <p:nvPr/>
        </p:nvSpPr>
        <p:spPr bwMode="auto">
          <a:xfrm flipH="1" flipV="1">
            <a:off x="4313238" y="3749675"/>
            <a:ext cx="68262" cy="41275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Line 1046"/>
          <p:cNvSpPr>
            <a:spLocks noChangeShapeType="1"/>
          </p:cNvSpPr>
          <p:nvPr/>
        </p:nvSpPr>
        <p:spPr bwMode="auto">
          <a:xfrm rot="21540000" flipH="1" flipV="1">
            <a:off x="4083050" y="3371850"/>
            <a:ext cx="241300" cy="363538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Line 1047"/>
          <p:cNvSpPr>
            <a:spLocks noChangeShapeType="1"/>
          </p:cNvSpPr>
          <p:nvPr/>
        </p:nvSpPr>
        <p:spPr bwMode="auto">
          <a:xfrm flipH="1" flipV="1">
            <a:off x="4052888" y="3378200"/>
            <a:ext cx="241300" cy="36195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Line 1048"/>
          <p:cNvSpPr>
            <a:spLocks noChangeShapeType="1"/>
          </p:cNvSpPr>
          <p:nvPr/>
        </p:nvSpPr>
        <p:spPr bwMode="auto">
          <a:xfrm flipH="1" flipV="1">
            <a:off x="4035425" y="3227388"/>
            <a:ext cx="11113" cy="123825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0" name="Line 1049"/>
          <p:cNvSpPr>
            <a:spLocks noChangeShapeType="1"/>
          </p:cNvSpPr>
          <p:nvPr/>
        </p:nvSpPr>
        <p:spPr bwMode="auto">
          <a:xfrm flipH="1" flipV="1">
            <a:off x="4070350" y="3228975"/>
            <a:ext cx="11113" cy="122238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1" name="Line 1050"/>
          <p:cNvSpPr>
            <a:spLocks noChangeShapeType="1"/>
          </p:cNvSpPr>
          <p:nvPr/>
        </p:nvSpPr>
        <p:spPr bwMode="auto">
          <a:xfrm rot="-120000" flipH="1" flipV="1">
            <a:off x="3913188" y="3021013"/>
            <a:ext cx="125412" cy="21590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2" name="Line 1052"/>
          <p:cNvSpPr>
            <a:spLocks noChangeShapeType="1"/>
          </p:cNvSpPr>
          <p:nvPr/>
        </p:nvSpPr>
        <p:spPr bwMode="auto">
          <a:xfrm rot="60000" flipH="1" flipV="1">
            <a:off x="3735388" y="2811463"/>
            <a:ext cx="184150" cy="220662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3" name="Line 1053"/>
          <p:cNvSpPr>
            <a:spLocks noChangeShapeType="1"/>
          </p:cNvSpPr>
          <p:nvPr/>
        </p:nvSpPr>
        <p:spPr bwMode="auto">
          <a:xfrm flipH="1" flipV="1">
            <a:off x="3779838" y="2814638"/>
            <a:ext cx="165100" cy="196850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4" name="Rectangle 1054"/>
          <p:cNvSpPr>
            <a:spLocks noChangeArrowheads="1"/>
          </p:cNvSpPr>
          <p:nvPr/>
        </p:nvSpPr>
        <p:spPr bwMode="auto">
          <a:xfrm>
            <a:off x="4265613" y="3725863"/>
            <a:ext cx="82550" cy="39687"/>
          </a:xfrm>
          <a:prstGeom prst="rect">
            <a:avLst/>
          </a:prstGeom>
          <a:solidFill>
            <a:srgbClr val="FFFFFF"/>
          </a:solidFill>
          <a:ln w="158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5" name="Rectangle 1055"/>
          <p:cNvSpPr>
            <a:spLocks noChangeArrowheads="1"/>
          </p:cNvSpPr>
          <p:nvPr/>
        </p:nvSpPr>
        <p:spPr bwMode="auto">
          <a:xfrm>
            <a:off x="4021138" y="3333750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6" name="Rectangle 1058"/>
          <p:cNvSpPr>
            <a:spLocks noChangeArrowheads="1"/>
          </p:cNvSpPr>
          <p:nvPr/>
        </p:nvSpPr>
        <p:spPr bwMode="auto">
          <a:xfrm>
            <a:off x="3719513" y="2797175"/>
            <a:ext cx="82550" cy="39688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" name="Line 1059"/>
          <p:cNvSpPr>
            <a:spLocks noChangeShapeType="1"/>
          </p:cNvSpPr>
          <p:nvPr/>
        </p:nvSpPr>
        <p:spPr bwMode="auto">
          <a:xfrm flipH="1" flipV="1">
            <a:off x="2887663" y="2106613"/>
            <a:ext cx="284162" cy="465137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n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28" name="Line 1060"/>
          <p:cNvSpPr>
            <a:spLocks noChangeShapeType="1"/>
          </p:cNvSpPr>
          <p:nvPr/>
        </p:nvSpPr>
        <p:spPr bwMode="auto">
          <a:xfrm flipH="1" flipV="1">
            <a:off x="3167063" y="2563813"/>
            <a:ext cx="76200" cy="87312"/>
          </a:xfrm>
          <a:prstGeom prst="line">
            <a:avLst/>
          </a:prstGeom>
          <a:noFill/>
          <a:ln w="1905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29" name="Line 1061"/>
          <p:cNvSpPr>
            <a:spLocks noChangeShapeType="1"/>
          </p:cNvSpPr>
          <p:nvPr/>
        </p:nvSpPr>
        <p:spPr bwMode="auto">
          <a:xfrm rot="60000" flipH="1" flipV="1">
            <a:off x="2740025" y="1946275"/>
            <a:ext cx="147638" cy="1476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30" name="Line 1062"/>
          <p:cNvSpPr>
            <a:spLocks noChangeShapeType="1"/>
          </p:cNvSpPr>
          <p:nvPr/>
        </p:nvSpPr>
        <p:spPr bwMode="auto">
          <a:xfrm rot="60000" flipH="1" flipV="1">
            <a:off x="2606675" y="1844675"/>
            <a:ext cx="147638" cy="1063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grpSp>
        <p:nvGrpSpPr>
          <p:cNvPr id="31" name="Group 1063"/>
          <p:cNvGrpSpPr>
            <a:grpSpLocks/>
          </p:cNvGrpSpPr>
          <p:nvPr/>
        </p:nvGrpSpPr>
        <p:grpSpPr bwMode="auto">
          <a:xfrm>
            <a:off x="2608263" y="1822450"/>
            <a:ext cx="82550" cy="49213"/>
            <a:chOff x="2514" y="798"/>
            <a:chExt cx="52" cy="34"/>
          </a:xfrm>
        </p:grpSpPr>
        <p:sp>
          <p:nvSpPr>
            <p:cNvPr id="32" name="Rectangle 1064"/>
            <p:cNvSpPr>
              <a:spLocks noChangeArrowheads="1"/>
            </p:cNvSpPr>
            <p:nvPr/>
          </p:nvSpPr>
          <p:spPr bwMode="auto">
            <a:xfrm>
              <a:off x="2514" y="798"/>
              <a:ext cx="52" cy="34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3" name="Line 1065"/>
            <p:cNvSpPr>
              <a:spLocks noChangeShapeType="1"/>
            </p:cNvSpPr>
            <p:nvPr/>
          </p:nvSpPr>
          <p:spPr bwMode="auto">
            <a:xfrm flipH="1" flipV="1">
              <a:off x="2514" y="822"/>
              <a:ext cx="48" cy="0"/>
            </a:xfrm>
            <a:prstGeom prst="line">
              <a:avLst/>
            </a:prstGeom>
            <a:noFill/>
            <a:ln w="25400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PE"/>
            </a:p>
          </p:txBody>
        </p:sp>
      </p:grpSp>
      <p:sp>
        <p:nvSpPr>
          <p:cNvPr id="34" name="Rectangle 1066"/>
          <p:cNvSpPr>
            <a:spLocks noChangeArrowheads="1"/>
          </p:cNvSpPr>
          <p:nvPr/>
        </p:nvSpPr>
        <p:spPr bwMode="auto">
          <a:xfrm>
            <a:off x="3208338" y="2630488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5" name="Rectangle 1067"/>
          <p:cNvSpPr>
            <a:spLocks noChangeArrowheads="1"/>
          </p:cNvSpPr>
          <p:nvPr/>
        </p:nvSpPr>
        <p:spPr bwMode="auto">
          <a:xfrm>
            <a:off x="2855913" y="2071688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6" name="Line 1068"/>
          <p:cNvSpPr>
            <a:spLocks noChangeShapeType="1"/>
          </p:cNvSpPr>
          <p:nvPr/>
        </p:nvSpPr>
        <p:spPr bwMode="auto">
          <a:xfrm flipV="1">
            <a:off x="5776913" y="5075238"/>
            <a:ext cx="228600" cy="34290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37" name="Rectangle 1069"/>
          <p:cNvSpPr>
            <a:spLocks noChangeArrowheads="1"/>
          </p:cNvSpPr>
          <p:nvPr/>
        </p:nvSpPr>
        <p:spPr bwMode="auto">
          <a:xfrm>
            <a:off x="5729288" y="5392738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8" name="Group 1070"/>
          <p:cNvGrpSpPr>
            <a:grpSpLocks/>
          </p:cNvGrpSpPr>
          <p:nvPr/>
        </p:nvGrpSpPr>
        <p:grpSpPr bwMode="auto">
          <a:xfrm>
            <a:off x="6021388" y="4886325"/>
            <a:ext cx="85725" cy="49213"/>
            <a:chOff x="864" y="1632"/>
            <a:chExt cx="54" cy="34"/>
          </a:xfrm>
        </p:grpSpPr>
        <p:sp>
          <p:nvSpPr>
            <p:cNvPr id="39" name="Rectangle 1071"/>
            <p:cNvSpPr>
              <a:spLocks noChangeArrowheads="1"/>
            </p:cNvSpPr>
            <p:nvPr/>
          </p:nvSpPr>
          <p:spPr bwMode="auto">
            <a:xfrm>
              <a:off x="864" y="1632"/>
              <a:ext cx="52" cy="34"/>
            </a:xfrm>
            <a:prstGeom prst="rect">
              <a:avLst/>
            </a:prstGeom>
            <a:solidFill>
              <a:srgbClr val="FFFFFF"/>
            </a:solidFill>
            <a:ln w="1587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AutoShape 1072"/>
            <p:cNvSpPr>
              <a:spLocks noChangeArrowheads="1"/>
            </p:cNvSpPr>
            <p:nvPr/>
          </p:nvSpPr>
          <p:spPr bwMode="auto">
            <a:xfrm flipH="1">
              <a:off x="864" y="1632"/>
              <a:ext cx="54" cy="34"/>
            </a:xfrm>
            <a:prstGeom prst="rtTriangle">
              <a:avLst/>
            </a:prstGeom>
            <a:solidFill>
              <a:srgbClr val="0000FF"/>
            </a:solidFill>
            <a:ln w="9525">
              <a:solidFill>
                <a:srgbClr val="0000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" name="Rectangle 1073"/>
          <p:cNvSpPr>
            <a:spLocks noChangeArrowheads="1"/>
          </p:cNvSpPr>
          <p:nvPr/>
        </p:nvSpPr>
        <p:spPr bwMode="auto">
          <a:xfrm>
            <a:off x="5981700" y="5075238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2" name="Line 1074"/>
          <p:cNvSpPr>
            <a:spLocks noChangeShapeType="1"/>
          </p:cNvSpPr>
          <p:nvPr/>
        </p:nvSpPr>
        <p:spPr bwMode="auto">
          <a:xfrm flipV="1">
            <a:off x="6005513" y="4937125"/>
            <a:ext cx="76200" cy="13811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43" name="Line 1075"/>
          <p:cNvSpPr>
            <a:spLocks noChangeShapeType="1"/>
          </p:cNvSpPr>
          <p:nvPr/>
        </p:nvSpPr>
        <p:spPr bwMode="auto">
          <a:xfrm flipH="1" flipV="1">
            <a:off x="4710113" y="5140325"/>
            <a:ext cx="73025" cy="68263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4" name="Line 1076"/>
          <p:cNvSpPr>
            <a:spLocks noChangeShapeType="1"/>
          </p:cNvSpPr>
          <p:nvPr/>
        </p:nvSpPr>
        <p:spPr bwMode="auto">
          <a:xfrm flipH="1" flipV="1">
            <a:off x="4783138" y="5207000"/>
            <a:ext cx="28575" cy="68263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5" name="Line 1077"/>
          <p:cNvSpPr>
            <a:spLocks noChangeShapeType="1"/>
          </p:cNvSpPr>
          <p:nvPr/>
        </p:nvSpPr>
        <p:spPr bwMode="auto">
          <a:xfrm rot="60000" flipH="1" flipV="1">
            <a:off x="4638675" y="4149725"/>
            <a:ext cx="77788" cy="71438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46" name="Line 1078"/>
          <p:cNvSpPr>
            <a:spLocks noChangeShapeType="1"/>
          </p:cNvSpPr>
          <p:nvPr/>
        </p:nvSpPr>
        <p:spPr bwMode="auto">
          <a:xfrm rot="120000" flipH="1" flipV="1">
            <a:off x="4751388" y="5140325"/>
            <a:ext cx="73025" cy="682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47" name="Line 1079"/>
          <p:cNvSpPr>
            <a:spLocks noChangeShapeType="1"/>
          </p:cNvSpPr>
          <p:nvPr/>
        </p:nvSpPr>
        <p:spPr bwMode="auto">
          <a:xfrm flipH="1" flipV="1">
            <a:off x="4821238" y="5207000"/>
            <a:ext cx="28575" cy="6826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48" name="Rectangle 1080"/>
          <p:cNvSpPr>
            <a:spLocks noChangeArrowheads="1"/>
          </p:cNvSpPr>
          <p:nvPr/>
        </p:nvSpPr>
        <p:spPr bwMode="auto">
          <a:xfrm>
            <a:off x="4786313" y="5253038"/>
            <a:ext cx="82550" cy="39687"/>
          </a:xfrm>
          <a:prstGeom prst="rect">
            <a:avLst/>
          </a:prstGeom>
          <a:solidFill>
            <a:srgbClr val="FFFFFF"/>
          </a:solidFill>
          <a:ln w="158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9" name="Line 1084"/>
          <p:cNvSpPr>
            <a:spLocks noChangeShapeType="1"/>
          </p:cNvSpPr>
          <p:nvPr/>
        </p:nvSpPr>
        <p:spPr bwMode="auto">
          <a:xfrm rot="60000" flipH="1" flipV="1">
            <a:off x="5741988" y="5786438"/>
            <a:ext cx="82550" cy="152400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50" name="Line 1086"/>
          <p:cNvSpPr>
            <a:spLocks noChangeShapeType="1"/>
          </p:cNvSpPr>
          <p:nvPr/>
        </p:nvSpPr>
        <p:spPr bwMode="auto">
          <a:xfrm flipH="1" flipV="1">
            <a:off x="5157788" y="5618163"/>
            <a:ext cx="730250" cy="4365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51" name="Rectangle 1087"/>
          <p:cNvSpPr>
            <a:spLocks noChangeArrowheads="1"/>
          </p:cNvSpPr>
          <p:nvPr/>
        </p:nvSpPr>
        <p:spPr bwMode="auto">
          <a:xfrm>
            <a:off x="5853113" y="6035675"/>
            <a:ext cx="85725" cy="381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2" name="Line 1088"/>
          <p:cNvSpPr>
            <a:spLocks noChangeShapeType="1"/>
          </p:cNvSpPr>
          <p:nvPr/>
        </p:nvSpPr>
        <p:spPr bwMode="auto">
          <a:xfrm rot="60000" flipH="1" flipV="1">
            <a:off x="5834063" y="5957888"/>
            <a:ext cx="25400" cy="46037"/>
          </a:xfrm>
          <a:prstGeom prst="line">
            <a:avLst/>
          </a:prstGeom>
          <a:noFill/>
          <a:ln w="19050">
            <a:solidFill>
              <a:srgbClr val="FFFF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53" name="Line 1089"/>
          <p:cNvSpPr>
            <a:spLocks noChangeShapeType="1"/>
          </p:cNvSpPr>
          <p:nvPr/>
        </p:nvSpPr>
        <p:spPr bwMode="auto">
          <a:xfrm flipV="1">
            <a:off x="4567238" y="4686300"/>
            <a:ext cx="14287" cy="74613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4" name="Line 1090"/>
          <p:cNvSpPr>
            <a:spLocks noChangeShapeType="1"/>
          </p:cNvSpPr>
          <p:nvPr/>
        </p:nvSpPr>
        <p:spPr bwMode="auto">
          <a:xfrm flipH="1" flipV="1">
            <a:off x="4471988" y="4525963"/>
            <a:ext cx="111125" cy="168275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5" name="Rectangle 1091"/>
          <p:cNvSpPr>
            <a:spLocks noChangeArrowheads="1"/>
          </p:cNvSpPr>
          <p:nvPr/>
        </p:nvSpPr>
        <p:spPr bwMode="auto">
          <a:xfrm>
            <a:off x="4687888" y="5108575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6" name="Line 1092"/>
          <p:cNvSpPr>
            <a:spLocks noChangeShapeType="1"/>
          </p:cNvSpPr>
          <p:nvPr/>
        </p:nvSpPr>
        <p:spPr bwMode="auto">
          <a:xfrm flipH="1" flipV="1">
            <a:off x="4449763" y="4540250"/>
            <a:ext cx="104775" cy="155575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7" name="Line 1093"/>
          <p:cNvSpPr>
            <a:spLocks noChangeShapeType="1"/>
          </p:cNvSpPr>
          <p:nvPr/>
        </p:nvSpPr>
        <p:spPr bwMode="auto">
          <a:xfrm rot="60000" flipH="1" flipV="1">
            <a:off x="4356100" y="4471988"/>
            <a:ext cx="119063" cy="58737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8" name="Line 1094"/>
          <p:cNvSpPr>
            <a:spLocks noChangeShapeType="1"/>
          </p:cNvSpPr>
          <p:nvPr/>
        </p:nvSpPr>
        <p:spPr bwMode="auto">
          <a:xfrm rot="60000" flipH="1" flipV="1">
            <a:off x="4713288" y="4221163"/>
            <a:ext cx="15875" cy="222250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59" name="Line 1095"/>
          <p:cNvSpPr>
            <a:spLocks noChangeShapeType="1"/>
          </p:cNvSpPr>
          <p:nvPr/>
        </p:nvSpPr>
        <p:spPr bwMode="auto">
          <a:xfrm flipH="1" flipV="1">
            <a:off x="4297363" y="4470400"/>
            <a:ext cx="153987" cy="74613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0" name="Line 1096"/>
          <p:cNvSpPr>
            <a:spLocks noChangeShapeType="1"/>
          </p:cNvSpPr>
          <p:nvPr/>
        </p:nvSpPr>
        <p:spPr bwMode="auto">
          <a:xfrm flipV="1">
            <a:off x="4537075" y="4686300"/>
            <a:ext cx="14288" cy="74613"/>
          </a:xfrm>
          <a:prstGeom prst="line">
            <a:avLst/>
          </a:prstGeom>
          <a:noFill/>
          <a:ln w="19050">
            <a:solidFill>
              <a:schemeClr val="accent1">
                <a:lumMod val="75000"/>
              </a:schemeClr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1" name="Line 1098"/>
          <p:cNvSpPr>
            <a:spLocks noChangeShapeType="1"/>
          </p:cNvSpPr>
          <p:nvPr/>
        </p:nvSpPr>
        <p:spPr bwMode="auto">
          <a:xfrm flipV="1">
            <a:off x="6500813" y="5553075"/>
            <a:ext cx="61912" cy="550863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62" name="Line 1099"/>
          <p:cNvSpPr>
            <a:spLocks noChangeShapeType="1"/>
          </p:cNvSpPr>
          <p:nvPr/>
        </p:nvSpPr>
        <p:spPr bwMode="auto">
          <a:xfrm flipV="1">
            <a:off x="6532563" y="5554663"/>
            <a:ext cx="61912" cy="550862"/>
          </a:xfrm>
          <a:prstGeom prst="line">
            <a:avLst/>
          </a:prstGeom>
          <a:noFill/>
          <a:ln w="190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63" name="Rectangle 1100"/>
          <p:cNvSpPr>
            <a:spLocks noChangeArrowheads="1"/>
          </p:cNvSpPr>
          <p:nvPr/>
        </p:nvSpPr>
        <p:spPr bwMode="auto">
          <a:xfrm>
            <a:off x="6465888" y="6065838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" name="Rectangle 1101"/>
          <p:cNvSpPr>
            <a:spLocks noChangeArrowheads="1"/>
          </p:cNvSpPr>
          <p:nvPr/>
        </p:nvSpPr>
        <p:spPr bwMode="auto">
          <a:xfrm>
            <a:off x="4583113" y="4129088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5" name="Rectangle 1102"/>
          <p:cNvSpPr>
            <a:spLocks noChangeArrowheads="1"/>
          </p:cNvSpPr>
          <p:nvPr/>
        </p:nvSpPr>
        <p:spPr bwMode="auto">
          <a:xfrm>
            <a:off x="4525963" y="4014788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6" name="Rectangle 1103"/>
          <p:cNvSpPr>
            <a:spLocks noChangeArrowheads="1"/>
          </p:cNvSpPr>
          <p:nvPr/>
        </p:nvSpPr>
        <p:spPr bwMode="auto">
          <a:xfrm>
            <a:off x="4697413" y="4419600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7" name="Rectangle 1104"/>
          <p:cNvSpPr>
            <a:spLocks noChangeArrowheads="1"/>
          </p:cNvSpPr>
          <p:nvPr/>
        </p:nvSpPr>
        <p:spPr bwMode="auto">
          <a:xfrm>
            <a:off x="4298950" y="4430713"/>
            <a:ext cx="85725" cy="38100"/>
          </a:xfrm>
          <a:prstGeom prst="rect">
            <a:avLst/>
          </a:prstGeom>
          <a:solidFill>
            <a:srgbClr val="FFFFFF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8" name="Rectangle 1105"/>
          <p:cNvSpPr>
            <a:spLocks noChangeArrowheads="1"/>
          </p:cNvSpPr>
          <p:nvPr/>
        </p:nvSpPr>
        <p:spPr bwMode="auto">
          <a:xfrm>
            <a:off x="4516438" y="4735513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9" name="Rectangle 1106"/>
          <p:cNvSpPr>
            <a:spLocks noChangeArrowheads="1"/>
          </p:cNvSpPr>
          <p:nvPr/>
        </p:nvSpPr>
        <p:spPr bwMode="auto">
          <a:xfrm>
            <a:off x="4576763" y="4737100"/>
            <a:ext cx="85725" cy="39688"/>
          </a:xfrm>
          <a:prstGeom prst="rect">
            <a:avLst/>
          </a:prstGeom>
          <a:solidFill>
            <a:srgbClr val="FFFFFF"/>
          </a:solidFill>
          <a:ln w="25400">
            <a:solidFill>
              <a:srgbClr val="FF66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" name="Line 1116"/>
          <p:cNvSpPr>
            <a:spLocks noChangeShapeType="1"/>
          </p:cNvSpPr>
          <p:nvPr/>
        </p:nvSpPr>
        <p:spPr bwMode="auto">
          <a:xfrm>
            <a:off x="2771775" y="5373688"/>
            <a:ext cx="2638425" cy="741362"/>
          </a:xfrm>
          <a:prstGeom prst="line">
            <a:avLst/>
          </a:prstGeom>
          <a:noFill/>
          <a:ln w="19050">
            <a:solidFill>
              <a:schemeClr val="accent2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1" name="Line 1118"/>
          <p:cNvSpPr>
            <a:spLocks noChangeShapeType="1"/>
          </p:cNvSpPr>
          <p:nvPr/>
        </p:nvSpPr>
        <p:spPr bwMode="auto">
          <a:xfrm flipH="1">
            <a:off x="4714875" y="3332163"/>
            <a:ext cx="1081088" cy="931862"/>
          </a:xfrm>
          <a:prstGeom prst="line">
            <a:avLst/>
          </a:prstGeom>
          <a:noFill/>
          <a:ln w="19050">
            <a:solidFill>
              <a:schemeClr val="accent1">
                <a:lumMod val="25000"/>
              </a:schemeClr>
            </a:solidFill>
            <a:round/>
            <a:headEnd/>
            <a:tailEnd type="triangle" w="sm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2" name="Rectangle 1133"/>
          <p:cNvSpPr>
            <a:spLocks noChangeArrowheads="1"/>
          </p:cNvSpPr>
          <p:nvPr/>
        </p:nvSpPr>
        <p:spPr bwMode="auto">
          <a:xfrm>
            <a:off x="6538913" y="5549900"/>
            <a:ext cx="82550" cy="38100"/>
          </a:xfrm>
          <a:prstGeom prst="rect">
            <a:avLst/>
          </a:prstGeom>
          <a:solidFill>
            <a:srgbClr val="FFFFFF"/>
          </a:solidFill>
          <a:ln w="15875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" name="Arc 1134"/>
          <p:cNvSpPr>
            <a:spLocks/>
          </p:cNvSpPr>
          <p:nvPr/>
        </p:nvSpPr>
        <p:spPr bwMode="auto">
          <a:xfrm flipV="1">
            <a:off x="2843213" y="5307013"/>
            <a:ext cx="2144712" cy="138112"/>
          </a:xfrm>
          <a:custGeom>
            <a:avLst/>
            <a:gdLst>
              <a:gd name="T0" fmla="*/ 0 w 37464"/>
              <a:gd name="T1" fmla="*/ 0 h 21600"/>
              <a:gd name="T2" fmla="*/ 6526 w 37464"/>
              <a:gd name="T3" fmla="*/ 0 h 21600"/>
              <a:gd name="T4" fmla="*/ 3263 w 37464"/>
              <a:gd name="T5" fmla="*/ 0 h 21600"/>
              <a:gd name="T6" fmla="*/ 0 60000 65536"/>
              <a:gd name="T7" fmla="*/ 0 60000 65536"/>
              <a:gd name="T8" fmla="*/ 0 60000 65536"/>
              <a:gd name="T9" fmla="*/ 0 w 37464"/>
              <a:gd name="T10" fmla="*/ 0 h 21600"/>
              <a:gd name="T11" fmla="*/ 37464 w 37464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7464" h="21600" fill="none" extrusionOk="0">
                <a:moveTo>
                  <a:pt x="-1" y="7861"/>
                </a:moveTo>
                <a:cubicBezTo>
                  <a:pt x="4103" y="2883"/>
                  <a:pt x="10216" y="-1"/>
                  <a:pt x="16668" y="0"/>
                </a:cubicBezTo>
                <a:cubicBezTo>
                  <a:pt x="26348" y="0"/>
                  <a:pt x="34846" y="6440"/>
                  <a:pt x="37463" y="15761"/>
                </a:cubicBezTo>
              </a:path>
              <a:path w="37464" h="21600" stroke="0" extrusionOk="0">
                <a:moveTo>
                  <a:pt x="-1" y="7861"/>
                </a:moveTo>
                <a:cubicBezTo>
                  <a:pt x="4103" y="2883"/>
                  <a:pt x="10216" y="-1"/>
                  <a:pt x="16668" y="0"/>
                </a:cubicBezTo>
                <a:cubicBezTo>
                  <a:pt x="26348" y="0"/>
                  <a:pt x="34846" y="6440"/>
                  <a:pt x="37463" y="15761"/>
                </a:cubicBezTo>
                <a:lnTo>
                  <a:pt x="16668" y="21600"/>
                </a:lnTo>
                <a:lnTo>
                  <a:pt x="-1" y="7861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4" name="Arc 1135"/>
          <p:cNvSpPr>
            <a:spLocks/>
          </p:cNvSpPr>
          <p:nvPr/>
        </p:nvSpPr>
        <p:spPr bwMode="auto">
          <a:xfrm flipV="1">
            <a:off x="5405438" y="6026150"/>
            <a:ext cx="601662" cy="125413"/>
          </a:xfrm>
          <a:custGeom>
            <a:avLst/>
            <a:gdLst>
              <a:gd name="T0" fmla="*/ 0 w 34358"/>
              <a:gd name="T1" fmla="*/ 0 h 21600"/>
              <a:gd name="T2" fmla="*/ 0 w 34358"/>
              <a:gd name="T3" fmla="*/ 0 h 21600"/>
              <a:gd name="T4" fmla="*/ 0 w 34358"/>
              <a:gd name="T5" fmla="*/ 0 h 21600"/>
              <a:gd name="T6" fmla="*/ 0 60000 65536"/>
              <a:gd name="T7" fmla="*/ 0 60000 65536"/>
              <a:gd name="T8" fmla="*/ 0 60000 65536"/>
              <a:gd name="T9" fmla="*/ 0 w 34358"/>
              <a:gd name="T10" fmla="*/ 0 h 21600"/>
              <a:gd name="T11" fmla="*/ 34358 w 3435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4358" h="21600" fill="none" extrusionOk="0">
                <a:moveTo>
                  <a:pt x="0" y="8353"/>
                </a:moveTo>
                <a:cubicBezTo>
                  <a:pt x="4091" y="3083"/>
                  <a:pt x="10389" y="-1"/>
                  <a:pt x="17061" y="0"/>
                </a:cubicBezTo>
                <a:cubicBezTo>
                  <a:pt x="23869" y="0"/>
                  <a:pt x="30280" y="3210"/>
                  <a:pt x="34358" y="8662"/>
                </a:cubicBezTo>
              </a:path>
              <a:path w="34358" h="21600" stroke="0" extrusionOk="0">
                <a:moveTo>
                  <a:pt x="0" y="8353"/>
                </a:moveTo>
                <a:cubicBezTo>
                  <a:pt x="4091" y="3083"/>
                  <a:pt x="10389" y="-1"/>
                  <a:pt x="17061" y="0"/>
                </a:cubicBezTo>
                <a:cubicBezTo>
                  <a:pt x="23869" y="0"/>
                  <a:pt x="30280" y="3210"/>
                  <a:pt x="34358" y="8662"/>
                </a:cubicBezTo>
                <a:lnTo>
                  <a:pt x="17061" y="21600"/>
                </a:lnTo>
                <a:lnTo>
                  <a:pt x="0" y="8353"/>
                </a:lnTo>
                <a:close/>
              </a:path>
            </a:pathLst>
          </a:custGeom>
          <a:noFill/>
          <a:ln w="19050">
            <a:solidFill>
              <a:schemeClr val="accent2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75" name="AutoShape 14"/>
          <p:cNvSpPr>
            <a:spLocks noChangeArrowheads="1"/>
          </p:cNvSpPr>
          <p:nvPr/>
        </p:nvSpPr>
        <p:spPr bwMode="auto">
          <a:xfrm>
            <a:off x="0" y="5301208"/>
            <a:ext cx="2699792" cy="432048"/>
          </a:xfrm>
          <a:prstGeom prst="wedgeRectCallout">
            <a:avLst>
              <a:gd name="adj1" fmla="val 54267"/>
              <a:gd name="adj2" fmla="val -27394"/>
            </a:avLst>
          </a:prstGeom>
          <a:gradFill flip="none" rotWithShape="1">
            <a:gsLst>
              <a:gs pos="0">
                <a:srgbClr val="EE3112">
                  <a:tint val="66000"/>
                  <a:satMod val="160000"/>
                </a:srgbClr>
              </a:gs>
              <a:gs pos="50000">
                <a:srgbClr val="EE3112">
                  <a:tint val="44500"/>
                  <a:satMod val="160000"/>
                </a:srgbClr>
              </a:gs>
              <a:gs pos="100000">
                <a:srgbClr val="EE3112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  <a:ln w="12700">
            <a:solidFill>
              <a:srgbClr val="0070C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s-PE" sz="1400" b="1" dirty="0">
                <a:latin typeface="Arial Narrow" pitchFamily="34" charset="0"/>
              </a:rPr>
              <a:t>L.T. 500 kV CHILCA - MARCONA - MONTALVO  (MAR - 2014)</a:t>
            </a:r>
          </a:p>
        </p:txBody>
      </p:sp>
      <p:sp>
        <p:nvSpPr>
          <p:cNvPr id="76" name="5 Marcador de número de diapositiva"/>
          <p:cNvSpPr txBox="1">
            <a:spLocks noGrp="1"/>
          </p:cNvSpPr>
          <p:nvPr/>
        </p:nvSpPr>
        <p:spPr bwMode="auto">
          <a:xfrm>
            <a:off x="8686800" y="6492875"/>
            <a:ext cx="4572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0C2B485C-D5C3-45B8-9F2A-E19667865BAD}" type="slidenum">
              <a:rPr lang="es-ES" sz="1200" b="1">
                <a:latin typeface="Calibri" pitchFamily="34" charset="0"/>
              </a:rPr>
              <a:pPr algn="r" eaLnBrk="1" hangingPunct="1"/>
              <a:t>6</a:t>
            </a:fld>
            <a:endParaRPr lang="es-ES" sz="1200" b="1">
              <a:latin typeface="Calibri" pitchFamily="34" charset="0"/>
            </a:endParaRPr>
          </a:p>
        </p:txBody>
      </p:sp>
      <p:sp>
        <p:nvSpPr>
          <p:cNvPr id="77" name="Freeform 122"/>
          <p:cNvSpPr/>
          <p:nvPr/>
        </p:nvSpPr>
        <p:spPr>
          <a:xfrm>
            <a:off x="5205413" y="4710113"/>
            <a:ext cx="1390650" cy="1571625"/>
          </a:xfrm>
          <a:custGeom>
            <a:avLst/>
            <a:gdLst>
              <a:gd name="connsiteX0" fmla="*/ 52387 w 1390650"/>
              <a:gd name="connsiteY0" fmla="*/ 0 h 1571625"/>
              <a:gd name="connsiteX1" fmla="*/ 28575 w 1390650"/>
              <a:gd name="connsiteY1" fmla="*/ 195262 h 1571625"/>
              <a:gd name="connsiteX2" fmla="*/ 4762 w 1390650"/>
              <a:gd name="connsiteY2" fmla="*/ 419100 h 1571625"/>
              <a:gd name="connsiteX3" fmla="*/ 0 w 1390650"/>
              <a:gd name="connsiteY3" fmla="*/ 661987 h 1571625"/>
              <a:gd name="connsiteX4" fmla="*/ 9525 w 1390650"/>
              <a:gd name="connsiteY4" fmla="*/ 895350 h 1571625"/>
              <a:gd name="connsiteX5" fmla="*/ 190500 w 1390650"/>
              <a:gd name="connsiteY5" fmla="*/ 947737 h 1571625"/>
              <a:gd name="connsiteX6" fmla="*/ 495300 w 1390650"/>
              <a:gd name="connsiteY6" fmla="*/ 1085850 h 1571625"/>
              <a:gd name="connsiteX7" fmla="*/ 752475 w 1390650"/>
              <a:gd name="connsiteY7" fmla="*/ 1200150 h 1571625"/>
              <a:gd name="connsiteX8" fmla="*/ 885825 w 1390650"/>
              <a:gd name="connsiteY8" fmla="*/ 1381125 h 1571625"/>
              <a:gd name="connsiteX9" fmla="*/ 1214437 w 1390650"/>
              <a:gd name="connsiteY9" fmla="*/ 1381125 h 1571625"/>
              <a:gd name="connsiteX10" fmla="*/ 1390650 w 1390650"/>
              <a:gd name="connsiteY10" fmla="*/ 1571625 h 1571625"/>
              <a:gd name="connsiteX0" fmla="*/ 52387 w 1390650"/>
              <a:gd name="connsiteY0" fmla="*/ 0 h 1571625"/>
              <a:gd name="connsiteX1" fmla="*/ 28575 w 1390650"/>
              <a:gd name="connsiteY1" fmla="*/ 195262 h 1571625"/>
              <a:gd name="connsiteX2" fmla="*/ 4762 w 1390650"/>
              <a:gd name="connsiteY2" fmla="*/ 419100 h 1571625"/>
              <a:gd name="connsiteX3" fmla="*/ 0 w 1390650"/>
              <a:gd name="connsiteY3" fmla="*/ 661987 h 1571625"/>
              <a:gd name="connsiteX4" fmla="*/ 9525 w 1390650"/>
              <a:gd name="connsiteY4" fmla="*/ 895350 h 1571625"/>
              <a:gd name="connsiteX5" fmla="*/ 190500 w 1390650"/>
              <a:gd name="connsiteY5" fmla="*/ 947737 h 1571625"/>
              <a:gd name="connsiteX6" fmla="*/ 495300 w 1390650"/>
              <a:gd name="connsiteY6" fmla="*/ 1085850 h 1571625"/>
              <a:gd name="connsiteX7" fmla="*/ 662731 w 1390650"/>
              <a:gd name="connsiteY7" fmla="*/ 1239167 h 1571625"/>
              <a:gd name="connsiteX8" fmla="*/ 885825 w 1390650"/>
              <a:gd name="connsiteY8" fmla="*/ 1381125 h 1571625"/>
              <a:gd name="connsiteX9" fmla="*/ 1214437 w 1390650"/>
              <a:gd name="connsiteY9" fmla="*/ 1381125 h 1571625"/>
              <a:gd name="connsiteX10" fmla="*/ 1390650 w 1390650"/>
              <a:gd name="connsiteY10" fmla="*/ 1571625 h 1571625"/>
              <a:gd name="connsiteX0" fmla="*/ 52387 w 1390650"/>
              <a:gd name="connsiteY0" fmla="*/ 0 h 1571625"/>
              <a:gd name="connsiteX1" fmla="*/ 28575 w 1390650"/>
              <a:gd name="connsiteY1" fmla="*/ 195262 h 1571625"/>
              <a:gd name="connsiteX2" fmla="*/ 4762 w 1390650"/>
              <a:gd name="connsiteY2" fmla="*/ 419100 h 1571625"/>
              <a:gd name="connsiteX3" fmla="*/ 0 w 1390650"/>
              <a:gd name="connsiteY3" fmla="*/ 661987 h 1571625"/>
              <a:gd name="connsiteX4" fmla="*/ 9525 w 1390650"/>
              <a:gd name="connsiteY4" fmla="*/ 895350 h 1571625"/>
              <a:gd name="connsiteX5" fmla="*/ 190500 w 1390650"/>
              <a:gd name="connsiteY5" fmla="*/ 947737 h 1571625"/>
              <a:gd name="connsiteX6" fmla="*/ 446707 w 1390650"/>
              <a:gd name="connsiteY6" fmla="*/ 1095151 h 1571625"/>
              <a:gd name="connsiteX7" fmla="*/ 662731 w 1390650"/>
              <a:gd name="connsiteY7" fmla="*/ 1239167 h 1571625"/>
              <a:gd name="connsiteX8" fmla="*/ 885825 w 1390650"/>
              <a:gd name="connsiteY8" fmla="*/ 1381125 h 1571625"/>
              <a:gd name="connsiteX9" fmla="*/ 1214437 w 1390650"/>
              <a:gd name="connsiteY9" fmla="*/ 1381125 h 1571625"/>
              <a:gd name="connsiteX10" fmla="*/ 1390650 w 1390650"/>
              <a:gd name="connsiteY10" fmla="*/ 1571625 h 1571625"/>
              <a:gd name="connsiteX0" fmla="*/ 52387 w 1390650"/>
              <a:gd name="connsiteY0" fmla="*/ 0 h 1571625"/>
              <a:gd name="connsiteX1" fmla="*/ 28575 w 1390650"/>
              <a:gd name="connsiteY1" fmla="*/ 195262 h 1571625"/>
              <a:gd name="connsiteX2" fmla="*/ 4762 w 1390650"/>
              <a:gd name="connsiteY2" fmla="*/ 419100 h 1571625"/>
              <a:gd name="connsiteX3" fmla="*/ 0 w 1390650"/>
              <a:gd name="connsiteY3" fmla="*/ 661987 h 1571625"/>
              <a:gd name="connsiteX4" fmla="*/ 9525 w 1390650"/>
              <a:gd name="connsiteY4" fmla="*/ 895350 h 1571625"/>
              <a:gd name="connsiteX5" fmla="*/ 190500 w 1390650"/>
              <a:gd name="connsiteY5" fmla="*/ 947737 h 1571625"/>
              <a:gd name="connsiteX6" fmla="*/ 446707 w 1390650"/>
              <a:gd name="connsiteY6" fmla="*/ 1095151 h 1571625"/>
              <a:gd name="connsiteX7" fmla="*/ 662731 w 1390650"/>
              <a:gd name="connsiteY7" fmla="*/ 1239167 h 1571625"/>
              <a:gd name="connsiteX8" fmla="*/ 878755 w 1390650"/>
              <a:gd name="connsiteY8" fmla="*/ 1383183 h 1571625"/>
              <a:gd name="connsiteX9" fmla="*/ 1214437 w 1390650"/>
              <a:gd name="connsiteY9" fmla="*/ 1381125 h 1571625"/>
              <a:gd name="connsiteX10" fmla="*/ 1390650 w 1390650"/>
              <a:gd name="connsiteY10" fmla="*/ 1571625 h 1571625"/>
              <a:gd name="connsiteX0" fmla="*/ 52387 w 1390650"/>
              <a:gd name="connsiteY0" fmla="*/ 0 h 1571625"/>
              <a:gd name="connsiteX1" fmla="*/ 28575 w 1390650"/>
              <a:gd name="connsiteY1" fmla="*/ 195262 h 1571625"/>
              <a:gd name="connsiteX2" fmla="*/ 4762 w 1390650"/>
              <a:gd name="connsiteY2" fmla="*/ 419100 h 1571625"/>
              <a:gd name="connsiteX3" fmla="*/ 0 w 1390650"/>
              <a:gd name="connsiteY3" fmla="*/ 661987 h 1571625"/>
              <a:gd name="connsiteX4" fmla="*/ 9525 w 1390650"/>
              <a:gd name="connsiteY4" fmla="*/ 895350 h 1571625"/>
              <a:gd name="connsiteX5" fmla="*/ 190500 w 1390650"/>
              <a:gd name="connsiteY5" fmla="*/ 947737 h 1571625"/>
              <a:gd name="connsiteX6" fmla="*/ 446707 w 1390650"/>
              <a:gd name="connsiteY6" fmla="*/ 1095151 h 1571625"/>
              <a:gd name="connsiteX7" fmla="*/ 662731 w 1390650"/>
              <a:gd name="connsiteY7" fmla="*/ 1239167 h 1571625"/>
              <a:gd name="connsiteX8" fmla="*/ 878755 w 1390650"/>
              <a:gd name="connsiteY8" fmla="*/ 1383183 h 1571625"/>
              <a:gd name="connsiteX9" fmla="*/ 1214437 w 1390650"/>
              <a:gd name="connsiteY9" fmla="*/ 1381125 h 1571625"/>
              <a:gd name="connsiteX10" fmla="*/ 1390650 w 1390650"/>
              <a:gd name="connsiteY10" fmla="*/ 1571625 h 1571625"/>
              <a:gd name="connsiteX0" fmla="*/ 52387 w 1390650"/>
              <a:gd name="connsiteY0" fmla="*/ 0 h 1571625"/>
              <a:gd name="connsiteX1" fmla="*/ 28575 w 1390650"/>
              <a:gd name="connsiteY1" fmla="*/ 195262 h 1571625"/>
              <a:gd name="connsiteX2" fmla="*/ 4762 w 1390650"/>
              <a:gd name="connsiteY2" fmla="*/ 419100 h 1571625"/>
              <a:gd name="connsiteX3" fmla="*/ 0 w 1390650"/>
              <a:gd name="connsiteY3" fmla="*/ 661987 h 1571625"/>
              <a:gd name="connsiteX4" fmla="*/ 9525 w 1390650"/>
              <a:gd name="connsiteY4" fmla="*/ 895350 h 1571625"/>
              <a:gd name="connsiteX5" fmla="*/ 190500 w 1390650"/>
              <a:gd name="connsiteY5" fmla="*/ 947737 h 1571625"/>
              <a:gd name="connsiteX6" fmla="*/ 446707 w 1390650"/>
              <a:gd name="connsiteY6" fmla="*/ 1095151 h 1571625"/>
              <a:gd name="connsiteX7" fmla="*/ 662731 w 1390650"/>
              <a:gd name="connsiteY7" fmla="*/ 1239167 h 1571625"/>
              <a:gd name="connsiteX8" fmla="*/ 878755 w 1390650"/>
              <a:gd name="connsiteY8" fmla="*/ 1383183 h 1571625"/>
              <a:gd name="connsiteX9" fmla="*/ 1238795 w 1390650"/>
              <a:gd name="connsiteY9" fmla="*/ 1455191 h 1571625"/>
              <a:gd name="connsiteX10" fmla="*/ 1390650 w 1390650"/>
              <a:gd name="connsiteY10" fmla="*/ 1571625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90650" h="1571625">
                <a:moveTo>
                  <a:pt x="52387" y="0"/>
                </a:moveTo>
                <a:lnTo>
                  <a:pt x="28575" y="195262"/>
                </a:lnTo>
                <a:lnTo>
                  <a:pt x="4762" y="419100"/>
                </a:lnTo>
                <a:cubicBezTo>
                  <a:pt x="3175" y="500062"/>
                  <a:pt x="1587" y="581025"/>
                  <a:pt x="0" y="661987"/>
                </a:cubicBezTo>
                <a:lnTo>
                  <a:pt x="9525" y="895350"/>
                </a:lnTo>
                <a:lnTo>
                  <a:pt x="190500" y="947737"/>
                </a:lnTo>
                <a:lnTo>
                  <a:pt x="446707" y="1095151"/>
                </a:lnTo>
                <a:lnTo>
                  <a:pt x="662731" y="1239167"/>
                </a:lnTo>
                <a:lnTo>
                  <a:pt x="878755" y="1383183"/>
                </a:lnTo>
                <a:lnTo>
                  <a:pt x="1238795" y="1455191"/>
                </a:lnTo>
                <a:lnTo>
                  <a:pt x="1390650" y="1571625"/>
                </a:lnTo>
              </a:path>
            </a:pathLst>
          </a:cu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s-PE"/>
          </a:p>
        </p:txBody>
      </p:sp>
      <p:sp>
        <p:nvSpPr>
          <p:cNvPr id="78" name="AutoShape 13"/>
          <p:cNvSpPr>
            <a:spLocks noChangeArrowheads="1"/>
          </p:cNvSpPr>
          <p:nvPr/>
        </p:nvSpPr>
        <p:spPr bwMode="auto">
          <a:xfrm>
            <a:off x="271463" y="4149725"/>
            <a:ext cx="2716212" cy="647700"/>
          </a:xfrm>
          <a:prstGeom prst="wedgeRectCallout">
            <a:avLst>
              <a:gd name="adj1" fmla="val 56506"/>
              <a:gd name="adj2" fmla="val 53673"/>
            </a:avLst>
          </a:prstGeom>
          <a:solidFill>
            <a:schemeClr val="accent4">
              <a:lumMod val="20000"/>
              <a:lumOff val="80000"/>
              <a:alpha val="75000"/>
            </a:schemeClr>
          </a:solidFill>
          <a:ln w="12700">
            <a:solidFill>
              <a:srgbClr val="7030A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es-PE" sz="1400" b="1" dirty="0">
                <a:latin typeface="Arial Narrow" pitchFamily="34" charset="0"/>
              </a:rPr>
              <a:t>L.T. 500 kV MANTARO – MARCONA – NUEVA SOCABAYA  - MONTALVO (ENE - 2017)</a:t>
            </a:r>
          </a:p>
        </p:txBody>
      </p:sp>
      <p:sp>
        <p:nvSpPr>
          <p:cNvPr id="79" name="Line 1118"/>
          <p:cNvSpPr>
            <a:spLocks noChangeShapeType="1"/>
          </p:cNvSpPr>
          <p:nvPr/>
        </p:nvSpPr>
        <p:spPr bwMode="auto">
          <a:xfrm>
            <a:off x="3132138" y="4797425"/>
            <a:ext cx="2087562" cy="503238"/>
          </a:xfrm>
          <a:prstGeom prst="line">
            <a:avLst/>
          </a:prstGeom>
          <a:noFill/>
          <a:ln w="19050">
            <a:solidFill>
              <a:srgbClr val="7030A0"/>
            </a:solidFill>
            <a:round/>
            <a:headEnd/>
            <a:tailEnd type="triangle" w="sm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PE"/>
          </a:p>
        </p:txBody>
      </p:sp>
      <p:sp>
        <p:nvSpPr>
          <p:cNvPr id="80" name="127 CuadroTexto"/>
          <p:cNvSpPr txBox="1">
            <a:spLocks noChangeArrowheads="1"/>
          </p:cNvSpPr>
          <p:nvPr/>
        </p:nvSpPr>
        <p:spPr bwMode="auto">
          <a:xfrm>
            <a:off x="-36513" y="6577013"/>
            <a:ext cx="20875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400"/>
              <a:t>Fuente: COES SEIN</a:t>
            </a:r>
          </a:p>
        </p:txBody>
      </p:sp>
      <p:sp>
        <p:nvSpPr>
          <p:cNvPr id="81" name="136 CuadroTexto"/>
          <p:cNvSpPr txBox="1">
            <a:spLocks noChangeArrowheads="1"/>
          </p:cNvSpPr>
          <p:nvPr/>
        </p:nvSpPr>
        <p:spPr bwMode="auto">
          <a:xfrm>
            <a:off x="107950" y="5013325"/>
            <a:ext cx="223202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s-ES" sz="1400">
                <a:solidFill>
                  <a:srgbClr val="FF0000"/>
                </a:solidFill>
              </a:rPr>
              <a:t>En construcción</a:t>
            </a:r>
          </a:p>
        </p:txBody>
      </p:sp>
      <p:cxnSp>
        <p:nvCxnSpPr>
          <p:cNvPr id="82" name="81 Conector recto de flecha"/>
          <p:cNvCxnSpPr>
            <a:stCxn id="84" idx="1"/>
          </p:cNvCxnSpPr>
          <p:nvPr/>
        </p:nvCxnSpPr>
        <p:spPr>
          <a:xfrm flipH="1">
            <a:off x="6300788" y="4586288"/>
            <a:ext cx="1381125" cy="1604962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82 Conector recto de flecha"/>
          <p:cNvCxnSpPr>
            <a:stCxn id="85" idx="1"/>
          </p:cNvCxnSpPr>
          <p:nvPr/>
        </p:nvCxnSpPr>
        <p:spPr>
          <a:xfrm flipH="1">
            <a:off x="6675438" y="6011863"/>
            <a:ext cx="992187" cy="284162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83 CuadroTexto"/>
          <p:cNvSpPr txBox="1"/>
          <p:nvPr/>
        </p:nvSpPr>
        <p:spPr>
          <a:xfrm>
            <a:off x="7681913" y="4294188"/>
            <a:ext cx="1368425" cy="584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lIns="36000" rIns="36000" anchor="ctr">
            <a:spAutoFit/>
          </a:bodyPr>
          <a:lstStyle/>
          <a:p>
            <a:pPr algn="ctr">
              <a:defRPr/>
            </a:pPr>
            <a:r>
              <a:rPr lang="es-PE" sz="1600" b="1" dirty="0"/>
              <a:t>Subestación San Jose</a:t>
            </a:r>
          </a:p>
        </p:txBody>
      </p:sp>
      <p:sp>
        <p:nvSpPr>
          <p:cNvPr id="85" name="84 CuadroTexto"/>
          <p:cNvSpPr txBox="1"/>
          <p:nvPr/>
        </p:nvSpPr>
        <p:spPr>
          <a:xfrm>
            <a:off x="7667625" y="5719763"/>
            <a:ext cx="1354138" cy="584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lIns="36000" rIns="36000" anchor="ctr">
            <a:spAutoFit/>
          </a:bodyPr>
          <a:lstStyle/>
          <a:p>
            <a:pPr algn="ctr">
              <a:defRPr/>
            </a:pPr>
            <a:r>
              <a:rPr lang="es-PE" sz="1600" b="1" dirty="0"/>
              <a:t>Subestación Montalvo</a:t>
            </a:r>
          </a:p>
        </p:txBody>
      </p:sp>
      <p:sp>
        <p:nvSpPr>
          <p:cNvPr id="86" name="Text Box 7"/>
          <p:cNvSpPr txBox="1">
            <a:spLocks noChangeArrowheads="1"/>
          </p:cNvSpPr>
          <p:nvPr/>
        </p:nvSpPr>
        <p:spPr bwMode="auto">
          <a:xfrm>
            <a:off x="153642" y="116632"/>
            <a:ext cx="4261989" cy="653703"/>
          </a:xfrm>
          <a:prstGeom prst="rect">
            <a:avLst/>
          </a:prstGeom>
          <a:noFill/>
          <a:ln w="9525" algn="ctr">
            <a:noFill/>
            <a:miter lim="800000"/>
            <a:headEnd type="none" w="sm" len="sm"/>
            <a:tailEnd type="none" w="sm" len="sm"/>
          </a:ln>
        </p:spPr>
        <p:txBody>
          <a:bodyPr anchor="ctr"/>
          <a:lstStyle>
            <a:defPPr>
              <a:defRPr lang="es-ES"/>
            </a:defPPr>
            <a:lvl1pPr fontAlgn="ctr">
              <a:defRPr sz="2400" b="1">
                <a:latin typeface="+mn-lt"/>
              </a:defRPr>
            </a:lvl1pPr>
          </a:lstStyle>
          <a:p>
            <a:r>
              <a:rPr lang="es-PE" sz="1800" dirty="0" smtClean="0">
                <a:solidFill>
                  <a:srgbClr val="000000"/>
                </a:solidFill>
              </a:rPr>
              <a:t>LÍNEAS DE TRANSMISIÓN – </a:t>
            </a:r>
          </a:p>
          <a:p>
            <a:r>
              <a:rPr lang="es-PE" sz="1800" dirty="0" smtClean="0">
                <a:solidFill>
                  <a:srgbClr val="000000"/>
                </a:solidFill>
              </a:rPr>
              <a:t>NODO </a:t>
            </a:r>
            <a:r>
              <a:rPr lang="es-PE" sz="1800" dirty="0">
                <a:solidFill>
                  <a:srgbClr val="000000"/>
                </a:solidFill>
              </a:rPr>
              <a:t>ENERGÉTICO EN EL SUR DEL PERÚ</a:t>
            </a:r>
            <a:endParaRPr lang="es-ES" sz="1800" dirty="0">
              <a:solidFill>
                <a:srgbClr val="000000"/>
              </a:solidFill>
            </a:endParaRPr>
          </a:p>
        </p:txBody>
      </p:sp>
      <p:cxnSp>
        <p:nvCxnSpPr>
          <p:cNvPr id="87" name="86 Conector recto de flecha"/>
          <p:cNvCxnSpPr/>
          <p:nvPr/>
        </p:nvCxnSpPr>
        <p:spPr>
          <a:xfrm flipH="1">
            <a:off x="6300788" y="5094288"/>
            <a:ext cx="1412875" cy="1187450"/>
          </a:xfrm>
          <a:prstGeom prst="straightConnector1">
            <a:avLst/>
          </a:prstGeom>
          <a:ln>
            <a:solidFill>
              <a:schemeClr val="accent5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87 CuadroTexto"/>
          <p:cNvSpPr txBox="1"/>
          <p:nvPr/>
        </p:nvSpPr>
        <p:spPr>
          <a:xfrm>
            <a:off x="7713663" y="4948744"/>
            <a:ext cx="1368425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lIns="36000" rIns="36000" anchor="ctr">
            <a:spAutoFit/>
          </a:bodyPr>
          <a:lstStyle/>
          <a:p>
            <a:pPr algn="ctr">
              <a:defRPr/>
            </a:pPr>
            <a:r>
              <a:rPr lang="es-PE" sz="1600" b="1" dirty="0" smtClean="0"/>
              <a:t>Futura Sub. </a:t>
            </a:r>
            <a:r>
              <a:rPr lang="es-PE" sz="1600" b="1" dirty="0"/>
              <a:t>San </a:t>
            </a:r>
            <a:r>
              <a:rPr lang="es-PE" sz="1600" b="1" dirty="0" smtClean="0"/>
              <a:t>Camilo</a:t>
            </a:r>
            <a:endParaRPr lang="es-PE" sz="1600" b="1" dirty="0"/>
          </a:p>
        </p:txBody>
      </p:sp>
    </p:spTree>
    <p:extLst>
      <p:ext uri="{BB962C8B-B14F-4D97-AF65-F5344CB8AC3E}">
        <p14:creationId xmlns:p14="http://schemas.microsoft.com/office/powerpoint/2010/main" val="212581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3000">
              <a:srgbClr val="FFF200">
                <a:alpha val="8000"/>
              </a:srgbClr>
            </a:gs>
            <a:gs pos="100000">
              <a:srgbClr val="FF7A00">
                <a:alpha val="0"/>
              </a:srgbClr>
            </a:gs>
            <a:gs pos="100000">
              <a:srgbClr val="4D0808">
                <a:alpha val="1000"/>
              </a:srgb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474345"/>
            <a:ext cx="878497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i="1" dirty="0" smtClean="0"/>
              <a:t>Nuestra capacidad para captar y almacenar combustible</a:t>
            </a:r>
            <a:r>
              <a:rPr lang="es-ES" sz="2000" dirty="0" smtClean="0"/>
              <a:t>: Mollendo cuenta con el terminal de combustible más grande del sur, con capacidad de atención a las regiones de Arequipa, Cuzco, Puno, Apurímac y Madre de Dios. Tiene una capacidad actual de almacenamiento de 20 millones de galones de diesel B5, con proyecto de ampliación por Petroperú triplicando la actual capacidad de almacenaje, una </a:t>
            </a:r>
            <a:r>
              <a:rPr lang="es-ES" sz="2000" dirty="0"/>
              <a:t>central de 500 MW requiere 1 millón de galones </a:t>
            </a:r>
            <a:r>
              <a:rPr lang="es-ES" sz="2000" dirty="0" smtClean="0"/>
              <a:t>día, </a:t>
            </a:r>
            <a:r>
              <a:rPr lang="es-ES" sz="2000" dirty="0"/>
              <a:t>lo </a:t>
            </a:r>
            <a:r>
              <a:rPr lang="es-ES" sz="2000" dirty="0" smtClean="0"/>
              <a:t>que le garantiza al proyecto del Nodo Energético el abastecimiento de combustible. </a:t>
            </a:r>
            <a:endParaRPr lang="es-PE" dirty="0" smtClean="0"/>
          </a:p>
        </p:txBody>
      </p:sp>
      <p:pic>
        <p:nvPicPr>
          <p:cNvPr id="3074" name="Picture 2" descr="G:\Temas\Nodo\COES 2012\termin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3711" y="3140968"/>
            <a:ext cx="6580631" cy="3353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5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79512" y="367490"/>
            <a:ext cx="878497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i="1" dirty="0"/>
              <a:t>Ramal del gasoducto</a:t>
            </a:r>
            <a:r>
              <a:rPr lang="es-ES" sz="2000" dirty="0"/>
              <a:t>: Nuestra ubicación geográfica nos ubica más cerca a la troncal del </a:t>
            </a:r>
            <a:r>
              <a:rPr lang="es-ES" sz="2000" dirty="0" smtClean="0"/>
              <a:t>gasoducto, </a:t>
            </a:r>
            <a:r>
              <a:rPr lang="es-ES" sz="2000" dirty="0"/>
              <a:t>por lo que la segunda etapa del proyecto Nodo Energético del Sur que contempla la generación de energía a partir de gas, estaría  asegurada con una menor inversión.</a:t>
            </a:r>
            <a:endParaRPr lang="es-PE" sz="2000" dirty="0"/>
          </a:p>
        </p:txBody>
      </p:sp>
      <p:pic>
        <p:nvPicPr>
          <p:cNvPr id="4098" name="Picture 2" descr="G:\Temas\Nodo\COES 2012\gasoduct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1847886"/>
            <a:ext cx="8869238" cy="4893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33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18000"/>
              </a:srgbClr>
            </a:gs>
            <a:gs pos="10000">
              <a:srgbClr val="85C2FF"/>
            </a:gs>
            <a:gs pos="36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23528" y="188640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2000" b="1" i="1" dirty="0" smtClean="0"/>
              <a:t>Complejo Petroquímico</a:t>
            </a:r>
            <a:r>
              <a:rPr lang="es-ES" sz="2000" dirty="0" smtClean="0"/>
              <a:t>: R.M. Nro. 250-2012-MEM/DM establece la zona geográfica para la instalación del complejo petroquímico con una extensión de 1,500 hectáreas ubicadas al lado del puerto de </a:t>
            </a:r>
            <a:r>
              <a:rPr lang="es-ES" sz="2000" dirty="0" err="1" smtClean="0"/>
              <a:t>Matarani</a:t>
            </a:r>
            <a:r>
              <a:rPr lang="es-ES" sz="2000" dirty="0" smtClean="0"/>
              <a:t> y a un costado de la nueva carretera costanera </a:t>
            </a:r>
            <a:r>
              <a:rPr lang="es-ES" sz="2000" dirty="0" err="1" smtClean="0"/>
              <a:t>Matarani-Quilca-Camaná</a:t>
            </a:r>
            <a:r>
              <a:rPr lang="es-ES" sz="2000" dirty="0" smtClean="0"/>
              <a:t> en actual construcción. Así mismo contamos con reservas de agua disponibles en la Pampa de La Joya, adyacente al puerto de </a:t>
            </a:r>
            <a:r>
              <a:rPr lang="es-ES" sz="2000" dirty="0" err="1" smtClean="0"/>
              <a:t>Matarani</a:t>
            </a:r>
            <a:r>
              <a:rPr lang="es-ES" sz="2000" dirty="0" smtClean="0"/>
              <a:t>.</a:t>
            </a:r>
            <a:endParaRPr lang="es-PE" sz="2000" dirty="0"/>
          </a:p>
        </p:txBody>
      </p:sp>
      <p:pic>
        <p:nvPicPr>
          <p:cNvPr id="5122" name="Picture 2" descr="G:\Temas\Nodo\COES 2012\petroq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204864"/>
            <a:ext cx="489654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G:\Temas\Nodo\COES 2012\petroq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9255" y="2204864"/>
            <a:ext cx="3885234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5194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581</Words>
  <Application>Microsoft Office PowerPoint</Application>
  <PresentationFormat>Presentación en pantalla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SISTEMA ELECTRICO NACIONAL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luisn</dc:creator>
  <cp:lastModifiedBy>PRESTO</cp:lastModifiedBy>
  <cp:revision>28</cp:revision>
  <cp:lastPrinted>2013-10-09T15:12:40Z</cp:lastPrinted>
  <dcterms:created xsi:type="dcterms:W3CDTF">2013-10-09T01:22:35Z</dcterms:created>
  <dcterms:modified xsi:type="dcterms:W3CDTF">2013-10-09T15:12:48Z</dcterms:modified>
</cp:coreProperties>
</file>